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6" r:id="rId5"/>
    <p:sldId id="260" r:id="rId6"/>
    <p:sldId id="261" r:id="rId7"/>
    <p:sldId id="262" r:id="rId8"/>
    <p:sldId id="281" r:id="rId9"/>
    <p:sldId id="282" r:id="rId10"/>
    <p:sldId id="283" r:id="rId11"/>
    <p:sldId id="266" r:id="rId12"/>
    <p:sldId id="285" r:id="rId13"/>
    <p:sldId id="286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2BA1D-8345-E359-7098-638336351B72}" v="106" dt="2024-11-24T21:51:03.578"/>
    <p1510:client id="{08070900-6182-51B0-D53B-987E2E099B0C}" v="55" dt="2024-11-24T21:08:56.469"/>
    <p1510:client id="{179DBDB3-961F-00A9-40E7-C405F1079067}" v="1549" dt="2024-11-24T20:27:39.793"/>
    <p1510:client id="{1D5CA40B-0B68-4C61-3A14-24C7DFAF605D}" v="6" dt="2024-11-23T18:57:39.225"/>
    <p1510:client id="{21ACF4F8-586B-6325-67AF-E77DAF976B65}" v="175" dt="2024-11-23T18:56:49.505"/>
    <p1510:client id="{2F878595-0003-6EE5-1697-951909B159C4}" v="242" dt="2024-11-24T22:27:36.790"/>
    <p1510:client id="{A2D0824D-D683-BB31-97CF-4720B5D76769}" v="1" dt="2024-11-23T19:21:21.399"/>
    <p1510:client id="{C2B3B584-0237-F670-5CBE-2BFF784F43B9}" v="76" dt="2024-11-23T19:10:54.849"/>
    <p1510:client id="{CEED44DD-7B4C-82CC-6F17-0E3C420D9812}" v="71" dt="2024-11-24T21:03:30.824"/>
    <p1510:client id="{DFA5E482-467F-9F97-070A-30493D413D22}" v="23" dt="2024-11-23T16:58:42.042"/>
    <p1510:client id="{F02ECA0B-413B-DA22-ED9D-CE2D8D7C5FD0}" v="51" dt="2024-11-23T17:03:27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3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D05C92-D4C8-4EEB-B373-3848180FE7A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3F6C74D-8BF4-4547-8AC7-367895054D84}">
      <dgm:prSet/>
      <dgm:spPr/>
      <dgm:t>
        <a:bodyPr/>
        <a:lstStyle/>
        <a:p>
          <a:r>
            <a:rPr lang="en-US"/>
            <a:t>THz frequencies (0.1–10 THz) provide an increase in available bandwidth compared to compared to 5G. </a:t>
          </a:r>
        </a:p>
      </dgm:t>
    </dgm:pt>
    <dgm:pt modelId="{7A602D09-70D4-4051-A4AF-66612148E5E7}" type="parTrans" cxnId="{D5B6042D-9140-40F3-8EBC-E53653E0D81F}">
      <dgm:prSet/>
      <dgm:spPr/>
      <dgm:t>
        <a:bodyPr/>
        <a:lstStyle/>
        <a:p>
          <a:endParaRPr lang="en-US"/>
        </a:p>
      </dgm:t>
    </dgm:pt>
    <dgm:pt modelId="{BDDB11D7-3DE8-435B-9F2B-4F7480100FE1}" type="sibTrans" cxnId="{D5B6042D-9140-40F3-8EBC-E53653E0D81F}">
      <dgm:prSet/>
      <dgm:spPr/>
      <dgm:t>
        <a:bodyPr/>
        <a:lstStyle/>
        <a:p>
          <a:endParaRPr lang="en-US"/>
        </a:p>
      </dgm:t>
    </dgm:pt>
    <dgm:pt modelId="{7663F7B7-B343-44F0-BA7A-7CC86BA7EFD3}">
      <dgm:prSet/>
      <dgm:spPr/>
      <dgm:t>
        <a:bodyPr/>
        <a:lstStyle/>
        <a:p>
          <a:r>
            <a:rPr lang="en-US"/>
            <a:t>Potential to support massive data traffic and extremely low latency. </a:t>
          </a:r>
        </a:p>
      </dgm:t>
    </dgm:pt>
    <dgm:pt modelId="{239A6B69-2386-4F88-AC2B-601AAEBD29E0}" type="parTrans" cxnId="{465AF8C7-B9EE-44CF-9C2A-867B7261D289}">
      <dgm:prSet/>
      <dgm:spPr/>
      <dgm:t>
        <a:bodyPr/>
        <a:lstStyle/>
        <a:p>
          <a:endParaRPr lang="en-US"/>
        </a:p>
      </dgm:t>
    </dgm:pt>
    <dgm:pt modelId="{7E37E40E-CDB6-459D-96FF-E1DD56E21C86}" type="sibTrans" cxnId="{465AF8C7-B9EE-44CF-9C2A-867B7261D289}">
      <dgm:prSet/>
      <dgm:spPr/>
      <dgm:t>
        <a:bodyPr/>
        <a:lstStyle/>
        <a:p>
          <a:endParaRPr lang="en-US"/>
        </a:p>
      </dgm:t>
    </dgm:pt>
    <dgm:pt modelId="{F97B3E2C-4A97-4385-B339-5DBFE49B1489}">
      <dgm:prSet/>
      <dgm:spPr/>
      <dgm:t>
        <a:bodyPr/>
        <a:lstStyle/>
        <a:p>
          <a:r>
            <a:rPr lang="en-US"/>
            <a:t>Suitable for extremely high data rates and short-range communication.</a:t>
          </a:r>
        </a:p>
      </dgm:t>
    </dgm:pt>
    <dgm:pt modelId="{F8AD33C1-1D65-46D6-B5EB-21B58F4196B6}" type="parTrans" cxnId="{2B40D4C5-BF54-4B14-931A-701F42BACE06}">
      <dgm:prSet/>
      <dgm:spPr/>
      <dgm:t>
        <a:bodyPr/>
        <a:lstStyle/>
        <a:p>
          <a:endParaRPr lang="en-US"/>
        </a:p>
      </dgm:t>
    </dgm:pt>
    <dgm:pt modelId="{C56D5CCC-CC7A-48BF-97F3-6DEA6549D1FA}" type="sibTrans" cxnId="{2B40D4C5-BF54-4B14-931A-701F42BACE06}">
      <dgm:prSet/>
      <dgm:spPr/>
      <dgm:t>
        <a:bodyPr/>
        <a:lstStyle/>
        <a:p>
          <a:endParaRPr lang="en-US"/>
        </a:p>
      </dgm:t>
    </dgm:pt>
    <dgm:pt modelId="{383522E8-AFB8-46A0-85D6-160DAAF310C3}" type="pres">
      <dgm:prSet presAssocID="{DCD05C92-D4C8-4EEB-B373-3848180FE7A3}" presName="root" presStyleCnt="0">
        <dgm:presLayoutVars>
          <dgm:dir/>
          <dgm:resizeHandles val="exact"/>
        </dgm:presLayoutVars>
      </dgm:prSet>
      <dgm:spPr/>
    </dgm:pt>
    <dgm:pt modelId="{F27733FA-8136-4971-A6D6-DD75627284D0}" type="pres">
      <dgm:prSet presAssocID="{DCD05C92-D4C8-4EEB-B373-3848180FE7A3}" presName="container" presStyleCnt="0">
        <dgm:presLayoutVars>
          <dgm:dir/>
          <dgm:resizeHandles val="exact"/>
        </dgm:presLayoutVars>
      </dgm:prSet>
      <dgm:spPr/>
    </dgm:pt>
    <dgm:pt modelId="{161A6F24-1469-47BD-863B-87E1BCFDB436}" type="pres">
      <dgm:prSet presAssocID="{A3F6C74D-8BF4-4547-8AC7-367895054D84}" presName="compNode" presStyleCnt="0"/>
      <dgm:spPr/>
    </dgm:pt>
    <dgm:pt modelId="{870EAC98-9805-44F9-8A69-800C26757B17}" type="pres">
      <dgm:prSet presAssocID="{A3F6C74D-8BF4-4547-8AC7-367895054D84}" presName="iconBgRect" presStyleLbl="bgShp" presStyleIdx="0" presStyleCnt="3"/>
      <dgm:spPr/>
    </dgm:pt>
    <dgm:pt modelId="{1022D84D-D8DF-4208-883C-F9F4E0E5F233}" type="pres">
      <dgm:prSet presAssocID="{A3F6C74D-8BF4-4547-8AC7-367895054D8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ll Tower with solid fill"/>
        </a:ext>
      </dgm:extLst>
    </dgm:pt>
    <dgm:pt modelId="{2612A8E8-1F0E-4C2D-B08B-F02A4B37B6C2}" type="pres">
      <dgm:prSet presAssocID="{A3F6C74D-8BF4-4547-8AC7-367895054D84}" presName="spaceRect" presStyleCnt="0"/>
      <dgm:spPr/>
    </dgm:pt>
    <dgm:pt modelId="{5F5107FC-AA4F-4D63-BB5C-15FC1F5721BE}" type="pres">
      <dgm:prSet presAssocID="{A3F6C74D-8BF4-4547-8AC7-367895054D84}" presName="textRect" presStyleLbl="revTx" presStyleIdx="0" presStyleCnt="3">
        <dgm:presLayoutVars>
          <dgm:chMax val="1"/>
          <dgm:chPref val="1"/>
        </dgm:presLayoutVars>
      </dgm:prSet>
      <dgm:spPr/>
    </dgm:pt>
    <dgm:pt modelId="{A356EC47-78DA-4E0C-93F8-3E957065AADC}" type="pres">
      <dgm:prSet presAssocID="{BDDB11D7-3DE8-435B-9F2B-4F7480100FE1}" presName="sibTrans" presStyleLbl="sibTrans2D1" presStyleIdx="0" presStyleCnt="0"/>
      <dgm:spPr/>
    </dgm:pt>
    <dgm:pt modelId="{444231E5-EBE6-492B-AA82-B27BE03434D7}" type="pres">
      <dgm:prSet presAssocID="{7663F7B7-B343-44F0-BA7A-7CC86BA7EFD3}" presName="compNode" presStyleCnt="0"/>
      <dgm:spPr/>
    </dgm:pt>
    <dgm:pt modelId="{83FFD84C-8019-46D8-BDCE-EB506E2F5D80}" type="pres">
      <dgm:prSet presAssocID="{7663F7B7-B343-44F0-BA7A-7CC86BA7EFD3}" presName="iconBgRect" presStyleLbl="bgShp" presStyleIdx="1" presStyleCnt="3"/>
      <dgm:spPr/>
    </dgm:pt>
    <dgm:pt modelId="{C2EE9E72-48FE-4C38-87DC-FA4CF6910A13}" type="pres">
      <dgm:prSet presAssocID="{7663F7B7-B343-44F0-BA7A-7CC86BA7EFD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 outline"/>
        </a:ext>
      </dgm:extLst>
    </dgm:pt>
    <dgm:pt modelId="{AFA3130B-A260-4B47-9C12-126C04CD5BD4}" type="pres">
      <dgm:prSet presAssocID="{7663F7B7-B343-44F0-BA7A-7CC86BA7EFD3}" presName="spaceRect" presStyleCnt="0"/>
      <dgm:spPr/>
    </dgm:pt>
    <dgm:pt modelId="{885AC2E7-3EAC-49BE-8993-EFACC5E2DDD3}" type="pres">
      <dgm:prSet presAssocID="{7663F7B7-B343-44F0-BA7A-7CC86BA7EFD3}" presName="textRect" presStyleLbl="revTx" presStyleIdx="1" presStyleCnt="3">
        <dgm:presLayoutVars>
          <dgm:chMax val="1"/>
          <dgm:chPref val="1"/>
        </dgm:presLayoutVars>
      </dgm:prSet>
      <dgm:spPr/>
    </dgm:pt>
    <dgm:pt modelId="{5C9ED510-F266-4AEE-963E-CD28A5EF73F8}" type="pres">
      <dgm:prSet presAssocID="{7E37E40E-CDB6-459D-96FF-E1DD56E21C86}" presName="sibTrans" presStyleLbl="sibTrans2D1" presStyleIdx="0" presStyleCnt="0"/>
      <dgm:spPr/>
    </dgm:pt>
    <dgm:pt modelId="{F5E61E46-0EEA-48A2-AFD9-84E42002650B}" type="pres">
      <dgm:prSet presAssocID="{F97B3E2C-4A97-4385-B339-5DBFE49B1489}" presName="compNode" presStyleCnt="0"/>
      <dgm:spPr/>
    </dgm:pt>
    <dgm:pt modelId="{00314BED-1D59-49FA-A33B-1EDECA5FD07C}" type="pres">
      <dgm:prSet presAssocID="{F97B3E2C-4A97-4385-B339-5DBFE49B1489}" presName="iconBgRect" presStyleLbl="bgShp" presStyleIdx="2" presStyleCnt="3"/>
      <dgm:spPr/>
    </dgm:pt>
    <dgm:pt modelId="{187CE1C1-646A-4545-A043-CEFF570A5CBF}" type="pres">
      <dgm:prSet presAssocID="{F97B3E2C-4A97-4385-B339-5DBFE49B148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4A1D4407-6144-4727-AC5E-F1797645F4E3}" type="pres">
      <dgm:prSet presAssocID="{F97B3E2C-4A97-4385-B339-5DBFE49B1489}" presName="spaceRect" presStyleCnt="0"/>
      <dgm:spPr/>
    </dgm:pt>
    <dgm:pt modelId="{74DB330C-691C-4CED-84D2-6C362631ACF9}" type="pres">
      <dgm:prSet presAssocID="{F97B3E2C-4A97-4385-B339-5DBFE49B148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FCD7101-95A5-4D14-A851-3AD09CDEFE45}" type="presOf" srcId="{F97B3E2C-4A97-4385-B339-5DBFE49B1489}" destId="{74DB330C-691C-4CED-84D2-6C362631ACF9}" srcOrd="0" destOrd="0" presId="urn:microsoft.com/office/officeart/2018/2/layout/IconCircleList"/>
    <dgm:cxn modelId="{9B1B6519-9115-48E0-A79A-825A48CD8BFA}" type="presOf" srcId="{BDDB11D7-3DE8-435B-9F2B-4F7480100FE1}" destId="{A356EC47-78DA-4E0C-93F8-3E957065AADC}" srcOrd="0" destOrd="0" presId="urn:microsoft.com/office/officeart/2018/2/layout/IconCircleList"/>
    <dgm:cxn modelId="{D5B6042D-9140-40F3-8EBC-E53653E0D81F}" srcId="{DCD05C92-D4C8-4EEB-B373-3848180FE7A3}" destId="{A3F6C74D-8BF4-4547-8AC7-367895054D84}" srcOrd="0" destOrd="0" parTransId="{7A602D09-70D4-4051-A4AF-66612148E5E7}" sibTransId="{BDDB11D7-3DE8-435B-9F2B-4F7480100FE1}"/>
    <dgm:cxn modelId="{D2106D61-8E03-43EE-99EC-231D4DFBDAE7}" type="presOf" srcId="{DCD05C92-D4C8-4EEB-B373-3848180FE7A3}" destId="{383522E8-AFB8-46A0-85D6-160DAAF310C3}" srcOrd="0" destOrd="0" presId="urn:microsoft.com/office/officeart/2018/2/layout/IconCircleList"/>
    <dgm:cxn modelId="{F1A6BE7D-64EC-497E-9BDC-114E08E6A6F5}" type="presOf" srcId="{7E37E40E-CDB6-459D-96FF-E1DD56E21C86}" destId="{5C9ED510-F266-4AEE-963E-CD28A5EF73F8}" srcOrd="0" destOrd="0" presId="urn:microsoft.com/office/officeart/2018/2/layout/IconCircleList"/>
    <dgm:cxn modelId="{6B31D099-4D8C-494B-86CA-B79E4604C02E}" type="presOf" srcId="{7663F7B7-B343-44F0-BA7A-7CC86BA7EFD3}" destId="{885AC2E7-3EAC-49BE-8993-EFACC5E2DDD3}" srcOrd="0" destOrd="0" presId="urn:microsoft.com/office/officeart/2018/2/layout/IconCircleList"/>
    <dgm:cxn modelId="{2B40D4C5-BF54-4B14-931A-701F42BACE06}" srcId="{DCD05C92-D4C8-4EEB-B373-3848180FE7A3}" destId="{F97B3E2C-4A97-4385-B339-5DBFE49B1489}" srcOrd="2" destOrd="0" parTransId="{F8AD33C1-1D65-46D6-B5EB-21B58F4196B6}" sibTransId="{C56D5CCC-CC7A-48BF-97F3-6DEA6549D1FA}"/>
    <dgm:cxn modelId="{465AF8C7-B9EE-44CF-9C2A-867B7261D289}" srcId="{DCD05C92-D4C8-4EEB-B373-3848180FE7A3}" destId="{7663F7B7-B343-44F0-BA7A-7CC86BA7EFD3}" srcOrd="1" destOrd="0" parTransId="{239A6B69-2386-4F88-AC2B-601AAEBD29E0}" sibTransId="{7E37E40E-CDB6-459D-96FF-E1DD56E21C86}"/>
    <dgm:cxn modelId="{CFD6A6CE-C734-4BD9-BCE8-B56B3E3A414E}" type="presOf" srcId="{A3F6C74D-8BF4-4547-8AC7-367895054D84}" destId="{5F5107FC-AA4F-4D63-BB5C-15FC1F5721BE}" srcOrd="0" destOrd="0" presId="urn:microsoft.com/office/officeart/2018/2/layout/IconCircleList"/>
    <dgm:cxn modelId="{FB9A15B0-0553-4A72-A937-C0DB82AABDD5}" type="presParOf" srcId="{383522E8-AFB8-46A0-85D6-160DAAF310C3}" destId="{F27733FA-8136-4971-A6D6-DD75627284D0}" srcOrd="0" destOrd="0" presId="urn:microsoft.com/office/officeart/2018/2/layout/IconCircleList"/>
    <dgm:cxn modelId="{7DAE2F94-860A-4451-A8AB-6AE631032A7B}" type="presParOf" srcId="{F27733FA-8136-4971-A6D6-DD75627284D0}" destId="{161A6F24-1469-47BD-863B-87E1BCFDB436}" srcOrd="0" destOrd="0" presId="urn:microsoft.com/office/officeart/2018/2/layout/IconCircleList"/>
    <dgm:cxn modelId="{4FB4F577-D1C2-440D-B1D4-4A5619D7D80F}" type="presParOf" srcId="{161A6F24-1469-47BD-863B-87E1BCFDB436}" destId="{870EAC98-9805-44F9-8A69-800C26757B17}" srcOrd="0" destOrd="0" presId="urn:microsoft.com/office/officeart/2018/2/layout/IconCircleList"/>
    <dgm:cxn modelId="{D93258C2-7880-4061-9DB0-384B9D7F3075}" type="presParOf" srcId="{161A6F24-1469-47BD-863B-87E1BCFDB436}" destId="{1022D84D-D8DF-4208-883C-F9F4E0E5F233}" srcOrd="1" destOrd="0" presId="urn:microsoft.com/office/officeart/2018/2/layout/IconCircleList"/>
    <dgm:cxn modelId="{0219CFD1-C8B0-4AA7-AC6F-044517D52212}" type="presParOf" srcId="{161A6F24-1469-47BD-863B-87E1BCFDB436}" destId="{2612A8E8-1F0E-4C2D-B08B-F02A4B37B6C2}" srcOrd="2" destOrd="0" presId="urn:microsoft.com/office/officeart/2018/2/layout/IconCircleList"/>
    <dgm:cxn modelId="{15F8B149-8B6C-48E3-8B35-574A6AC631E3}" type="presParOf" srcId="{161A6F24-1469-47BD-863B-87E1BCFDB436}" destId="{5F5107FC-AA4F-4D63-BB5C-15FC1F5721BE}" srcOrd="3" destOrd="0" presId="urn:microsoft.com/office/officeart/2018/2/layout/IconCircleList"/>
    <dgm:cxn modelId="{3D6A0344-FC4F-4D96-AE84-C7CE28E3F776}" type="presParOf" srcId="{F27733FA-8136-4971-A6D6-DD75627284D0}" destId="{A356EC47-78DA-4E0C-93F8-3E957065AADC}" srcOrd="1" destOrd="0" presId="urn:microsoft.com/office/officeart/2018/2/layout/IconCircleList"/>
    <dgm:cxn modelId="{C18CF6DD-2E1A-44E5-9C74-D9A072F9CDDC}" type="presParOf" srcId="{F27733FA-8136-4971-A6D6-DD75627284D0}" destId="{444231E5-EBE6-492B-AA82-B27BE03434D7}" srcOrd="2" destOrd="0" presId="urn:microsoft.com/office/officeart/2018/2/layout/IconCircleList"/>
    <dgm:cxn modelId="{D2990C8B-0077-4315-A81F-53CBA3031842}" type="presParOf" srcId="{444231E5-EBE6-492B-AA82-B27BE03434D7}" destId="{83FFD84C-8019-46D8-BDCE-EB506E2F5D80}" srcOrd="0" destOrd="0" presId="urn:microsoft.com/office/officeart/2018/2/layout/IconCircleList"/>
    <dgm:cxn modelId="{3BD95404-A27A-43BF-8879-EA36CE10C621}" type="presParOf" srcId="{444231E5-EBE6-492B-AA82-B27BE03434D7}" destId="{C2EE9E72-48FE-4C38-87DC-FA4CF6910A13}" srcOrd="1" destOrd="0" presId="urn:microsoft.com/office/officeart/2018/2/layout/IconCircleList"/>
    <dgm:cxn modelId="{D85FE7DD-7D31-4ED8-A157-802C25E9D327}" type="presParOf" srcId="{444231E5-EBE6-492B-AA82-B27BE03434D7}" destId="{AFA3130B-A260-4B47-9C12-126C04CD5BD4}" srcOrd="2" destOrd="0" presId="urn:microsoft.com/office/officeart/2018/2/layout/IconCircleList"/>
    <dgm:cxn modelId="{27F0F48F-F6BE-44C5-9430-3DD4568205EA}" type="presParOf" srcId="{444231E5-EBE6-492B-AA82-B27BE03434D7}" destId="{885AC2E7-3EAC-49BE-8993-EFACC5E2DDD3}" srcOrd="3" destOrd="0" presId="urn:microsoft.com/office/officeart/2018/2/layout/IconCircleList"/>
    <dgm:cxn modelId="{A0894589-B33C-4F5F-B497-7E85EF650BF1}" type="presParOf" srcId="{F27733FA-8136-4971-A6D6-DD75627284D0}" destId="{5C9ED510-F266-4AEE-963E-CD28A5EF73F8}" srcOrd="3" destOrd="0" presId="urn:microsoft.com/office/officeart/2018/2/layout/IconCircleList"/>
    <dgm:cxn modelId="{619C3F78-3EC0-4BCB-874C-BB6F91832F65}" type="presParOf" srcId="{F27733FA-8136-4971-A6D6-DD75627284D0}" destId="{F5E61E46-0EEA-48A2-AFD9-84E42002650B}" srcOrd="4" destOrd="0" presId="urn:microsoft.com/office/officeart/2018/2/layout/IconCircleList"/>
    <dgm:cxn modelId="{5AB80061-913E-40E8-9B98-571B6C4776C9}" type="presParOf" srcId="{F5E61E46-0EEA-48A2-AFD9-84E42002650B}" destId="{00314BED-1D59-49FA-A33B-1EDECA5FD07C}" srcOrd="0" destOrd="0" presId="urn:microsoft.com/office/officeart/2018/2/layout/IconCircleList"/>
    <dgm:cxn modelId="{1C85A605-A1EC-403A-946F-C83811A0C5DA}" type="presParOf" srcId="{F5E61E46-0EEA-48A2-AFD9-84E42002650B}" destId="{187CE1C1-646A-4545-A043-CEFF570A5CBF}" srcOrd="1" destOrd="0" presId="urn:microsoft.com/office/officeart/2018/2/layout/IconCircleList"/>
    <dgm:cxn modelId="{D0754C63-3869-4CFE-841B-3DA583182E19}" type="presParOf" srcId="{F5E61E46-0EEA-48A2-AFD9-84E42002650B}" destId="{4A1D4407-6144-4727-AC5E-F1797645F4E3}" srcOrd="2" destOrd="0" presId="urn:microsoft.com/office/officeart/2018/2/layout/IconCircleList"/>
    <dgm:cxn modelId="{6C454B0C-858E-462C-94F9-8C87AD15A964}" type="presParOf" srcId="{F5E61E46-0EEA-48A2-AFD9-84E42002650B}" destId="{74DB330C-691C-4CED-84D2-6C362631ACF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D05C92-D4C8-4EEB-B373-3848180FE7A3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F6C74D-8BF4-4547-8AC7-367895054D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Robust THz Waveguiding: </a:t>
          </a:r>
          <a:r>
            <a:rPr lang="en-US">
              <a:latin typeface="Aptos Display" panose="020F0302020204030204"/>
            </a:rPr>
            <a:t>Minimal</a:t>
          </a:r>
          <a:r>
            <a:rPr lang="en-US"/>
            <a:t> losses compared to conventional waveguides along the twisted domain walls. </a:t>
          </a:r>
        </a:p>
      </dgm:t>
    </dgm:pt>
    <dgm:pt modelId="{7A602D09-70D4-4051-A4AF-66612148E5E7}" type="parTrans" cxnId="{D5B6042D-9140-40F3-8EBC-E53653E0D81F}">
      <dgm:prSet/>
      <dgm:spPr/>
      <dgm:t>
        <a:bodyPr/>
        <a:lstStyle/>
        <a:p>
          <a:endParaRPr lang="en-US"/>
        </a:p>
      </dgm:t>
    </dgm:pt>
    <dgm:pt modelId="{BDDB11D7-3DE8-435B-9F2B-4F7480100FE1}" type="sibTrans" cxnId="{D5B6042D-9140-40F3-8EBC-E53653E0D81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663F7B7-B343-44F0-BA7A-7CC86BA7EF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Low Bending Losses: Immune to sharp bends due to </a:t>
          </a:r>
          <a:r>
            <a:rPr lang="en-US">
              <a:latin typeface="Aptos Display" panose="020F0302020204030204"/>
            </a:rPr>
            <a:t>topologically</a:t>
          </a:r>
          <a:r>
            <a:rPr lang="en-US"/>
            <a:t> </a:t>
          </a:r>
          <a:r>
            <a:rPr lang="en-US">
              <a:latin typeface="Aptos Display" panose="020F0302020204030204"/>
            </a:rPr>
            <a:t>protected valley kink states</a:t>
          </a:r>
          <a:r>
            <a:rPr lang="en-US"/>
            <a:t>. </a:t>
          </a:r>
        </a:p>
      </dgm:t>
    </dgm:pt>
    <dgm:pt modelId="{239A6B69-2386-4F88-AC2B-601AAEBD29E0}" type="parTrans" cxnId="{465AF8C7-B9EE-44CF-9C2A-867B7261D289}">
      <dgm:prSet/>
      <dgm:spPr/>
      <dgm:t>
        <a:bodyPr/>
        <a:lstStyle/>
        <a:p>
          <a:endParaRPr lang="en-US"/>
        </a:p>
      </dgm:t>
    </dgm:pt>
    <dgm:pt modelId="{7E37E40E-CDB6-459D-96FF-E1DD56E21C86}" type="sibTrans" cxnId="{465AF8C7-B9EE-44CF-9C2A-867B7261D28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97B3E2C-4A97-4385-B339-5DBFE49B14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 Data Transfer Rates </a:t>
          </a:r>
          <a:r>
            <a:rPr lang="en-US">
              <a:latin typeface="Aptos Display" panose="020F0302020204030204"/>
            </a:rPr>
            <a:t>with very low bit error rate, much superior</a:t>
          </a:r>
          <a:r>
            <a:rPr lang="en-US"/>
            <a:t> to conventional THz </a:t>
          </a:r>
          <a:r>
            <a:rPr lang="en-US">
              <a:latin typeface="Aptos Display" panose="020F0302020204030204"/>
            </a:rPr>
            <a:t>waveguides</a:t>
          </a:r>
          <a:r>
            <a:rPr lang="en-US"/>
            <a:t>. </a:t>
          </a:r>
        </a:p>
      </dgm:t>
    </dgm:pt>
    <dgm:pt modelId="{F8AD33C1-1D65-46D6-B5EB-21B58F4196B6}" type="parTrans" cxnId="{2B40D4C5-BF54-4B14-931A-701F42BACE06}">
      <dgm:prSet/>
      <dgm:spPr/>
      <dgm:t>
        <a:bodyPr/>
        <a:lstStyle/>
        <a:p>
          <a:endParaRPr lang="en-US"/>
        </a:p>
      </dgm:t>
    </dgm:pt>
    <dgm:pt modelId="{C56D5CCC-CC7A-48BF-97F3-6DEA6549D1FA}" type="sibTrans" cxnId="{2B40D4C5-BF54-4B14-931A-701F42BACE06}">
      <dgm:prSet/>
      <dgm:spPr/>
      <dgm:t>
        <a:bodyPr/>
        <a:lstStyle/>
        <a:p>
          <a:endParaRPr lang="en-US"/>
        </a:p>
      </dgm:t>
    </dgm:pt>
    <dgm:pt modelId="{383522E8-AFB8-46A0-85D6-160DAAF310C3}" type="pres">
      <dgm:prSet presAssocID="{DCD05C92-D4C8-4EEB-B373-3848180FE7A3}" presName="root" presStyleCnt="0">
        <dgm:presLayoutVars>
          <dgm:dir/>
          <dgm:resizeHandles val="exact"/>
        </dgm:presLayoutVars>
      </dgm:prSet>
      <dgm:spPr/>
    </dgm:pt>
    <dgm:pt modelId="{F27733FA-8136-4971-A6D6-DD75627284D0}" type="pres">
      <dgm:prSet presAssocID="{DCD05C92-D4C8-4EEB-B373-3848180FE7A3}" presName="container" presStyleCnt="0">
        <dgm:presLayoutVars>
          <dgm:dir/>
          <dgm:resizeHandles val="exact"/>
        </dgm:presLayoutVars>
      </dgm:prSet>
      <dgm:spPr/>
    </dgm:pt>
    <dgm:pt modelId="{161A6F24-1469-47BD-863B-87E1BCFDB436}" type="pres">
      <dgm:prSet presAssocID="{A3F6C74D-8BF4-4547-8AC7-367895054D84}" presName="compNode" presStyleCnt="0"/>
      <dgm:spPr/>
    </dgm:pt>
    <dgm:pt modelId="{870EAC98-9805-44F9-8A69-800C26757B17}" type="pres">
      <dgm:prSet presAssocID="{A3F6C74D-8BF4-4547-8AC7-367895054D84}" presName="iconBgRect" presStyleLbl="bgShp" presStyleIdx="0" presStyleCnt="3"/>
      <dgm:spPr/>
    </dgm:pt>
    <dgm:pt modelId="{1022D84D-D8DF-4208-883C-F9F4E0E5F233}" type="pres">
      <dgm:prSet presAssocID="{A3F6C74D-8BF4-4547-8AC7-367895054D8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rtbeat outline"/>
        </a:ext>
      </dgm:extLst>
    </dgm:pt>
    <dgm:pt modelId="{2612A8E8-1F0E-4C2D-B08B-F02A4B37B6C2}" type="pres">
      <dgm:prSet presAssocID="{A3F6C74D-8BF4-4547-8AC7-367895054D84}" presName="spaceRect" presStyleCnt="0"/>
      <dgm:spPr/>
    </dgm:pt>
    <dgm:pt modelId="{5F5107FC-AA4F-4D63-BB5C-15FC1F5721BE}" type="pres">
      <dgm:prSet presAssocID="{A3F6C74D-8BF4-4547-8AC7-367895054D84}" presName="textRect" presStyleLbl="revTx" presStyleIdx="0" presStyleCnt="3">
        <dgm:presLayoutVars>
          <dgm:chMax val="1"/>
          <dgm:chPref val="1"/>
        </dgm:presLayoutVars>
      </dgm:prSet>
      <dgm:spPr/>
    </dgm:pt>
    <dgm:pt modelId="{A356EC47-78DA-4E0C-93F8-3E957065AADC}" type="pres">
      <dgm:prSet presAssocID="{BDDB11D7-3DE8-435B-9F2B-4F7480100FE1}" presName="sibTrans" presStyleLbl="sibTrans2D1" presStyleIdx="0" presStyleCnt="0"/>
      <dgm:spPr/>
    </dgm:pt>
    <dgm:pt modelId="{444231E5-EBE6-492B-AA82-B27BE03434D7}" type="pres">
      <dgm:prSet presAssocID="{7663F7B7-B343-44F0-BA7A-7CC86BA7EFD3}" presName="compNode" presStyleCnt="0"/>
      <dgm:spPr/>
    </dgm:pt>
    <dgm:pt modelId="{83FFD84C-8019-46D8-BDCE-EB506E2F5D80}" type="pres">
      <dgm:prSet presAssocID="{7663F7B7-B343-44F0-BA7A-7CC86BA7EFD3}" presName="iconBgRect" presStyleLbl="bgShp" presStyleIdx="1" presStyleCnt="3"/>
      <dgm:spPr/>
    </dgm:pt>
    <dgm:pt modelId="{C2EE9E72-48FE-4C38-87DC-FA4CF6910A13}" type="pres">
      <dgm:prSet presAssocID="{7663F7B7-B343-44F0-BA7A-7CC86BA7EFD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op outline"/>
        </a:ext>
      </dgm:extLst>
    </dgm:pt>
    <dgm:pt modelId="{AFA3130B-A260-4B47-9C12-126C04CD5BD4}" type="pres">
      <dgm:prSet presAssocID="{7663F7B7-B343-44F0-BA7A-7CC86BA7EFD3}" presName="spaceRect" presStyleCnt="0"/>
      <dgm:spPr/>
    </dgm:pt>
    <dgm:pt modelId="{885AC2E7-3EAC-49BE-8993-EFACC5E2DDD3}" type="pres">
      <dgm:prSet presAssocID="{7663F7B7-B343-44F0-BA7A-7CC86BA7EFD3}" presName="textRect" presStyleLbl="revTx" presStyleIdx="1" presStyleCnt="3">
        <dgm:presLayoutVars>
          <dgm:chMax val="1"/>
          <dgm:chPref val="1"/>
        </dgm:presLayoutVars>
      </dgm:prSet>
      <dgm:spPr/>
    </dgm:pt>
    <dgm:pt modelId="{5C9ED510-F266-4AEE-963E-CD28A5EF73F8}" type="pres">
      <dgm:prSet presAssocID="{7E37E40E-CDB6-459D-96FF-E1DD56E21C86}" presName="sibTrans" presStyleLbl="sibTrans2D1" presStyleIdx="0" presStyleCnt="0"/>
      <dgm:spPr/>
    </dgm:pt>
    <dgm:pt modelId="{F5E61E46-0EEA-48A2-AFD9-84E42002650B}" type="pres">
      <dgm:prSet presAssocID="{F97B3E2C-4A97-4385-B339-5DBFE49B1489}" presName="compNode" presStyleCnt="0"/>
      <dgm:spPr/>
    </dgm:pt>
    <dgm:pt modelId="{00314BED-1D59-49FA-A33B-1EDECA5FD07C}" type="pres">
      <dgm:prSet presAssocID="{F97B3E2C-4A97-4385-B339-5DBFE49B1489}" presName="iconBgRect" presStyleLbl="bgShp" presStyleIdx="2" presStyleCnt="3"/>
      <dgm:spPr/>
    </dgm:pt>
    <dgm:pt modelId="{187CE1C1-646A-4545-A043-CEFF570A5CBF}" type="pres">
      <dgm:prSet presAssocID="{F97B3E2C-4A97-4385-B339-5DBFE49B148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 outline"/>
        </a:ext>
      </dgm:extLst>
    </dgm:pt>
    <dgm:pt modelId="{4A1D4407-6144-4727-AC5E-F1797645F4E3}" type="pres">
      <dgm:prSet presAssocID="{F97B3E2C-4A97-4385-B339-5DBFE49B1489}" presName="spaceRect" presStyleCnt="0"/>
      <dgm:spPr/>
    </dgm:pt>
    <dgm:pt modelId="{74DB330C-691C-4CED-84D2-6C362631ACF9}" type="pres">
      <dgm:prSet presAssocID="{F97B3E2C-4A97-4385-B339-5DBFE49B148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231D915-5BCD-4F77-A694-A29394FB8009}" type="presOf" srcId="{A3F6C74D-8BF4-4547-8AC7-367895054D84}" destId="{5F5107FC-AA4F-4D63-BB5C-15FC1F5721BE}" srcOrd="0" destOrd="0" presId="urn:microsoft.com/office/officeart/2018/2/layout/IconCircleList"/>
    <dgm:cxn modelId="{D5B6042D-9140-40F3-8EBC-E53653E0D81F}" srcId="{DCD05C92-D4C8-4EEB-B373-3848180FE7A3}" destId="{A3F6C74D-8BF4-4547-8AC7-367895054D84}" srcOrd="0" destOrd="0" parTransId="{7A602D09-70D4-4051-A4AF-66612148E5E7}" sibTransId="{BDDB11D7-3DE8-435B-9F2B-4F7480100FE1}"/>
    <dgm:cxn modelId="{D2106D61-8E03-43EE-99EC-231D4DFBDAE7}" type="presOf" srcId="{DCD05C92-D4C8-4EEB-B373-3848180FE7A3}" destId="{383522E8-AFB8-46A0-85D6-160DAAF310C3}" srcOrd="0" destOrd="0" presId="urn:microsoft.com/office/officeart/2018/2/layout/IconCircleList"/>
    <dgm:cxn modelId="{5F17C37E-CD3B-4913-97EA-4CA23371C5F8}" type="presOf" srcId="{BDDB11D7-3DE8-435B-9F2B-4F7480100FE1}" destId="{A356EC47-78DA-4E0C-93F8-3E957065AADC}" srcOrd="0" destOrd="0" presId="urn:microsoft.com/office/officeart/2018/2/layout/IconCircleList"/>
    <dgm:cxn modelId="{8F588085-3813-40B6-97BF-6344B21481F2}" type="presOf" srcId="{F97B3E2C-4A97-4385-B339-5DBFE49B1489}" destId="{74DB330C-691C-4CED-84D2-6C362631ACF9}" srcOrd="0" destOrd="0" presId="urn:microsoft.com/office/officeart/2018/2/layout/IconCircleList"/>
    <dgm:cxn modelId="{CE3510BA-49BF-41E2-9245-FE727AF479CC}" type="presOf" srcId="{7663F7B7-B343-44F0-BA7A-7CC86BA7EFD3}" destId="{885AC2E7-3EAC-49BE-8993-EFACC5E2DDD3}" srcOrd="0" destOrd="0" presId="urn:microsoft.com/office/officeart/2018/2/layout/IconCircleList"/>
    <dgm:cxn modelId="{2B40D4C5-BF54-4B14-931A-701F42BACE06}" srcId="{DCD05C92-D4C8-4EEB-B373-3848180FE7A3}" destId="{F97B3E2C-4A97-4385-B339-5DBFE49B1489}" srcOrd="2" destOrd="0" parTransId="{F8AD33C1-1D65-46D6-B5EB-21B58F4196B6}" sibTransId="{C56D5CCC-CC7A-48BF-97F3-6DEA6549D1FA}"/>
    <dgm:cxn modelId="{465AF8C7-B9EE-44CF-9C2A-867B7261D289}" srcId="{DCD05C92-D4C8-4EEB-B373-3848180FE7A3}" destId="{7663F7B7-B343-44F0-BA7A-7CC86BA7EFD3}" srcOrd="1" destOrd="0" parTransId="{239A6B69-2386-4F88-AC2B-601AAEBD29E0}" sibTransId="{7E37E40E-CDB6-459D-96FF-E1DD56E21C86}"/>
    <dgm:cxn modelId="{F399EFDF-D8CA-4BBC-A155-F5C3B9F9BA68}" type="presOf" srcId="{7E37E40E-CDB6-459D-96FF-E1DD56E21C86}" destId="{5C9ED510-F266-4AEE-963E-CD28A5EF73F8}" srcOrd="0" destOrd="0" presId="urn:microsoft.com/office/officeart/2018/2/layout/IconCircleList"/>
    <dgm:cxn modelId="{CA751158-8A82-42BC-ACDC-141E8BCA1830}" type="presParOf" srcId="{383522E8-AFB8-46A0-85D6-160DAAF310C3}" destId="{F27733FA-8136-4971-A6D6-DD75627284D0}" srcOrd="0" destOrd="0" presId="urn:microsoft.com/office/officeart/2018/2/layout/IconCircleList"/>
    <dgm:cxn modelId="{C8983089-1A35-4DEA-B3FE-3F3A1AE2C26B}" type="presParOf" srcId="{F27733FA-8136-4971-A6D6-DD75627284D0}" destId="{161A6F24-1469-47BD-863B-87E1BCFDB436}" srcOrd="0" destOrd="0" presId="urn:microsoft.com/office/officeart/2018/2/layout/IconCircleList"/>
    <dgm:cxn modelId="{B3A4D47C-556B-4551-BD23-959599A28D39}" type="presParOf" srcId="{161A6F24-1469-47BD-863B-87E1BCFDB436}" destId="{870EAC98-9805-44F9-8A69-800C26757B17}" srcOrd="0" destOrd="0" presId="urn:microsoft.com/office/officeart/2018/2/layout/IconCircleList"/>
    <dgm:cxn modelId="{F65D51D4-6DEA-4D84-9FC6-B41269AF0909}" type="presParOf" srcId="{161A6F24-1469-47BD-863B-87E1BCFDB436}" destId="{1022D84D-D8DF-4208-883C-F9F4E0E5F233}" srcOrd="1" destOrd="0" presId="urn:microsoft.com/office/officeart/2018/2/layout/IconCircleList"/>
    <dgm:cxn modelId="{E1C4EA8B-BF7C-4139-8582-177F39472223}" type="presParOf" srcId="{161A6F24-1469-47BD-863B-87E1BCFDB436}" destId="{2612A8E8-1F0E-4C2D-B08B-F02A4B37B6C2}" srcOrd="2" destOrd="0" presId="urn:microsoft.com/office/officeart/2018/2/layout/IconCircleList"/>
    <dgm:cxn modelId="{AEAC6B2A-809C-4224-BA35-AA1FB9C65315}" type="presParOf" srcId="{161A6F24-1469-47BD-863B-87E1BCFDB436}" destId="{5F5107FC-AA4F-4D63-BB5C-15FC1F5721BE}" srcOrd="3" destOrd="0" presId="urn:microsoft.com/office/officeart/2018/2/layout/IconCircleList"/>
    <dgm:cxn modelId="{BA075F71-A8B8-42CF-8425-BF0E41C38AB3}" type="presParOf" srcId="{F27733FA-8136-4971-A6D6-DD75627284D0}" destId="{A356EC47-78DA-4E0C-93F8-3E957065AADC}" srcOrd="1" destOrd="0" presId="urn:microsoft.com/office/officeart/2018/2/layout/IconCircleList"/>
    <dgm:cxn modelId="{57A06DCF-EC3C-4991-BDBC-3526622ABF66}" type="presParOf" srcId="{F27733FA-8136-4971-A6D6-DD75627284D0}" destId="{444231E5-EBE6-492B-AA82-B27BE03434D7}" srcOrd="2" destOrd="0" presId="urn:microsoft.com/office/officeart/2018/2/layout/IconCircleList"/>
    <dgm:cxn modelId="{82399492-A162-45AA-A47A-AD5ADDDFB225}" type="presParOf" srcId="{444231E5-EBE6-492B-AA82-B27BE03434D7}" destId="{83FFD84C-8019-46D8-BDCE-EB506E2F5D80}" srcOrd="0" destOrd="0" presId="urn:microsoft.com/office/officeart/2018/2/layout/IconCircleList"/>
    <dgm:cxn modelId="{6FDC0816-EA60-4716-8026-8BEBB0D7EBD7}" type="presParOf" srcId="{444231E5-EBE6-492B-AA82-B27BE03434D7}" destId="{C2EE9E72-48FE-4C38-87DC-FA4CF6910A13}" srcOrd="1" destOrd="0" presId="urn:microsoft.com/office/officeart/2018/2/layout/IconCircleList"/>
    <dgm:cxn modelId="{F60A0CDB-FC3F-4E7A-9B5A-066471FFF2C8}" type="presParOf" srcId="{444231E5-EBE6-492B-AA82-B27BE03434D7}" destId="{AFA3130B-A260-4B47-9C12-126C04CD5BD4}" srcOrd="2" destOrd="0" presId="urn:microsoft.com/office/officeart/2018/2/layout/IconCircleList"/>
    <dgm:cxn modelId="{B0133FE9-05DA-40B6-B7F5-3FE576987A96}" type="presParOf" srcId="{444231E5-EBE6-492B-AA82-B27BE03434D7}" destId="{885AC2E7-3EAC-49BE-8993-EFACC5E2DDD3}" srcOrd="3" destOrd="0" presId="urn:microsoft.com/office/officeart/2018/2/layout/IconCircleList"/>
    <dgm:cxn modelId="{AD0D8DA2-6850-48E9-841F-B8A17194226B}" type="presParOf" srcId="{F27733FA-8136-4971-A6D6-DD75627284D0}" destId="{5C9ED510-F266-4AEE-963E-CD28A5EF73F8}" srcOrd="3" destOrd="0" presId="urn:microsoft.com/office/officeart/2018/2/layout/IconCircleList"/>
    <dgm:cxn modelId="{5796C748-74A7-4285-AAC2-605EA96E93C3}" type="presParOf" srcId="{F27733FA-8136-4971-A6D6-DD75627284D0}" destId="{F5E61E46-0EEA-48A2-AFD9-84E42002650B}" srcOrd="4" destOrd="0" presId="urn:microsoft.com/office/officeart/2018/2/layout/IconCircleList"/>
    <dgm:cxn modelId="{684DEA7E-3986-4248-8E5C-87B67D724763}" type="presParOf" srcId="{F5E61E46-0EEA-48A2-AFD9-84E42002650B}" destId="{00314BED-1D59-49FA-A33B-1EDECA5FD07C}" srcOrd="0" destOrd="0" presId="urn:microsoft.com/office/officeart/2018/2/layout/IconCircleList"/>
    <dgm:cxn modelId="{640A077E-4490-48CB-A706-0A17C58BCE9C}" type="presParOf" srcId="{F5E61E46-0EEA-48A2-AFD9-84E42002650B}" destId="{187CE1C1-646A-4545-A043-CEFF570A5CBF}" srcOrd="1" destOrd="0" presId="urn:microsoft.com/office/officeart/2018/2/layout/IconCircleList"/>
    <dgm:cxn modelId="{26A91D84-0101-49BD-A6CD-4741B4918A85}" type="presParOf" srcId="{F5E61E46-0EEA-48A2-AFD9-84E42002650B}" destId="{4A1D4407-6144-4727-AC5E-F1797645F4E3}" srcOrd="2" destOrd="0" presId="urn:microsoft.com/office/officeart/2018/2/layout/IconCircleList"/>
    <dgm:cxn modelId="{DEFFAA0E-CF6B-4754-9EBE-DDDB2899B3E2}" type="presParOf" srcId="{F5E61E46-0EEA-48A2-AFD9-84E42002650B}" destId="{74DB330C-691C-4CED-84D2-6C362631ACF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01184F-ECD5-41E6-BB9E-B8F6AF897212}" type="doc">
      <dgm:prSet loTypeId="urn:microsoft.com/office/officeart/2018/2/layout/IconCircleList" loCatId="icon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3675A1FE-2F5D-4969-B9F9-83F708226D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Bayesian Optimization (BO) is a probabilistic model-based optimization method.</a:t>
          </a:r>
        </a:p>
      </dgm:t>
    </dgm:pt>
    <dgm:pt modelId="{33E9AC56-865B-4C3C-BF84-60EC4FF0A396}" type="parTrans" cxnId="{FE6C6479-EAB4-4336-BEE5-EA07296EB1F7}">
      <dgm:prSet/>
      <dgm:spPr/>
      <dgm:t>
        <a:bodyPr/>
        <a:lstStyle/>
        <a:p>
          <a:endParaRPr lang="en-US"/>
        </a:p>
      </dgm:t>
    </dgm:pt>
    <dgm:pt modelId="{BD7AAB39-B915-4C74-AF46-C8AA98607DFC}" type="sibTrans" cxnId="{FE6C6479-EAB4-4336-BEE5-EA07296EB1F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0D96925-2D3D-4FC2-857D-94B3EAFA23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ptos Display" panose="020F0302020204030204"/>
            </a:rPr>
            <a:t>Efficient</a:t>
          </a:r>
          <a:r>
            <a:rPr lang="en-US"/>
            <a:t> for optimizing high-dimensional, </a:t>
          </a:r>
          <a:r>
            <a:rPr lang="en-US">
              <a:latin typeface="Aptos Display" panose="020F0302020204030204"/>
            </a:rPr>
            <a:t>computationally expensive</a:t>
          </a:r>
          <a:r>
            <a:rPr lang="en-US"/>
            <a:t> functions</a:t>
          </a:r>
          <a:r>
            <a:rPr lang="en-US">
              <a:latin typeface="Aptos Display" panose="020F0302020204030204"/>
            </a:rPr>
            <a:t>.</a:t>
          </a:r>
          <a:endParaRPr lang="en-US"/>
        </a:p>
      </dgm:t>
    </dgm:pt>
    <dgm:pt modelId="{CC9076C5-E8BE-4B2A-BC22-5098C2CE5AF0}" type="parTrans" cxnId="{C3D05015-0A67-48DF-BE63-A403109E917A}">
      <dgm:prSet/>
      <dgm:spPr/>
      <dgm:t>
        <a:bodyPr/>
        <a:lstStyle/>
        <a:p>
          <a:endParaRPr lang="en-US"/>
        </a:p>
      </dgm:t>
    </dgm:pt>
    <dgm:pt modelId="{14ED305A-2816-4E4C-8FE2-C55D5517E8B5}" type="sibTrans" cxnId="{C3D05015-0A67-48DF-BE63-A403109E917A}">
      <dgm:prSet/>
      <dgm:spPr/>
      <dgm:t>
        <a:bodyPr/>
        <a:lstStyle/>
        <a:p>
          <a:endParaRPr lang="en-US"/>
        </a:p>
      </dgm:t>
    </dgm:pt>
    <dgm:pt modelId="{57914773-3B81-41F7-BC76-BC986B7C7E79}" type="pres">
      <dgm:prSet presAssocID="{5801184F-ECD5-41E6-BB9E-B8F6AF897212}" presName="root" presStyleCnt="0">
        <dgm:presLayoutVars>
          <dgm:dir/>
          <dgm:resizeHandles val="exact"/>
        </dgm:presLayoutVars>
      </dgm:prSet>
      <dgm:spPr/>
    </dgm:pt>
    <dgm:pt modelId="{85898DD2-7BB9-4FBB-9AF5-95CAF7E99AD4}" type="pres">
      <dgm:prSet presAssocID="{5801184F-ECD5-41E6-BB9E-B8F6AF897212}" presName="container" presStyleCnt="0">
        <dgm:presLayoutVars>
          <dgm:dir/>
          <dgm:resizeHandles val="exact"/>
        </dgm:presLayoutVars>
      </dgm:prSet>
      <dgm:spPr/>
    </dgm:pt>
    <dgm:pt modelId="{DD42D338-2AE3-4D9B-8C07-7AC25B091510}" type="pres">
      <dgm:prSet presAssocID="{3675A1FE-2F5D-4969-B9F9-83F708226D96}" presName="compNode" presStyleCnt="0"/>
      <dgm:spPr/>
    </dgm:pt>
    <dgm:pt modelId="{9F31295C-A6F4-493C-BFF6-F9A6051CD3D2}" type="pres">
      <dgm:prSet presAssocID="{3675A1FE-2F5D-4969-B9F9-83F708226D96}" presName="iconBgRect" presStyleLbl="bgShp" presStyleIdx="0" presStyleCnt="2"/>
      <dgm:spPr/>
    </dgm:pt>
    <dgm:pt modelId="{3191AC25-3418-44DE-AA7B-C24D67F59CB4}" type="pres">
      <dgm:prSet presAssocID="{3675A1FE-2F5D-4969-B9F9-83F708226D9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48EAD644-CAEB-44B3-B1CC-28DF730848E7}" type="pres">
      <dgm:prSet presAssocID="{3675A1FE-2F5D-4969-B9F9-83F708226D96}" presName="spaceRect" presStyleCnt="0"/>
      <dgm:spPr/>
    </dgm:pt>
    <dgm:pt modelId="{E7DCA136-DA53-4674-AC0C-E6BCE6F3A53F}" type="pres">
      <dgm:prSet presAssocID="{3675A1FE-2F5D-4969-B9F9-83F708226D96}" presName="textRect" presStyleLbl="revTx" presStyleIdx="0" presStyleCnt="2">
        <dgm:presLayoutVars>
          <dgm:chMax val="1"/>
          <dgm:chPref val="1"/>
        </dgm:presLayoutVars>
      </dgm:prSet>
      <dgm:spPr/>
    </dgm:pt>
    <dgm:pt modelId="{A71CAD16-759D-4DEE-987B-D58502B831CB}" type="pres">
      <dgm:prSet presAssocID="{BD7AAB39-B915-4C74-AF46-C8AA98607DFC}" presName="sibTrans" presStyleLbl="sibTrans2D1" presStyleIdx="0" presStyleCnt="0"/>
      <dgm:spPr/>
    </dgm:pt>
    <dgm:pt modelId="{81ED7CC8-AC45-44AF-A275-07FEF69FDBA0}" type="pres">
      <dgm:prSet presAssocID="{C0D96925-2D3D-4FC2-857D-94B3EAFA2359}" presName="compNode" presStyleCnt="0"/>
      <dgm:spPr/>
    </dgm:pt>
    <dgm:pt modelId="{0254935C-C06E-47D1-A0E4-0027AC3C0636}" type="pres">
      <dgm:prSet presAssocID="{C0D96925-2D3D-4FC2-857D-94B3EAFA2359}" presName="iconBgRect" presStyleLbl="bgShp" presStyleIdx="1" presStyleCnt="2"/>
      <dgm:spPr/>
    </dgm:pt>
    <dgm:pt modelId="{A9499BE7-9197-479E-A499-16D270BE4A80}" type="pres">
      <dgm:prSet presAssocID="{C0D96925-2D3D-4FC2-857D-94B3EAFA235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CB10482-144F-4EEB-BC38-CAFF7DAA256F}" type="pres">
      <dgm:prSet presAssocID="{C0D96925-2D3D-4FC2-857D-94B3EAFA2359}" presName="spaceRect" presStyleCnt="0"/>
      <dgm:spPr/>
    </dgm:pt>
    <dgm:pt modelId="{B02E2D40-128E-4DAF-899A-C4C183560005}" type="pres">
      <dgm:prSet presAssocID="{C0D96925-2D3D-4FC2-857D-94B3EAFA235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3D05015-0A67-48DF-BE63-A403109E917A}" srcId="{5801184F-ECD5-41E6-BB9E-B8F6AF897212}" destId="{C0D96925-2D3D-4FC2-857D-94B3EAFA2359}" srcOrd="1" destOrd="0" parTransId="{CC9076C5-E8BE-4B2A-BC22-5098C2CE5AF0}" sibTransId="{14ED305A-2816-4E4C-8FE2-C55D5517E8B5}"/>
    <dgm:cxn modelId="{FE6C6479-EAB4-4336-BEE5-EA07296EB1F7}" srcId="{5801184F-ECD5-41E6-BB9E-B8F6AF897212}" destId="{3675A1FE-2F5D-4969-B9F9-83F708226D96}" srcOrd="0" destOrd="0" parTransId="{33E9AC56-865B-4C3C-BF84-60EC4FF0A396}" sibTransId="{BD7AAB39-B915-4C74-AF46-C8AA98607DFC}"/>
    <dgm:cxn modelId="{64354E92-8600-43C0-9AE7-BC1A6AE1733D}" type="presOf" srcId="{5801184F-ECD5-41E6-BB9E-B8F6AF897212}" destId="{57914773-3B81-41F7-BC76-BC986B7C7E79}" srcOrd="0" destOrd="0" presId="urn:microsoft.com/office/officeart/2018/2/layout/IconCircleList"/>
    <dgm:cxn modelId="{7A111996-6536-49E0-B87A-EA0619AE28D4}" type="presOf" srcId="{BD7AAB39-B915-4C74-AF46-C8AA98607DFC}" destId="{A71CAD16-759D-4DEE-987B-D58502B831CB}" srcOrd="0" destOrd="0" presId="urn:microsoft.com/office/officeart/2018/2/layout/IconCircleList"/>
    <dgm:cxn modelId="{E151B0D9-5671-43B0-BC66-580A62ADEFF2}" type="presOf" srcId="{C0D96925-2D3D-4FC2-857D-94B3EAFA2359}" destId="{B02E2D40-128E-4DAF-899A-C4C183560005}" srcOrd="0" destOrd="0" presId="urn:microsoft.com/office/officeart/2018/2/layout/IconCircleList"/>
    <dgm:cxn modelId="{E048B0FE-4CA1-405A-9201-7BF75EE1F84F}" type="presOf" srcId="{3675A1FE-2F5D-4969-B9F9-83F708226D96}" destId="{E7DCA136-DA53-4674-AC0C-E6BCE6F3A53F}" srcOrd="0" destOrd="0" presId="urn:microsoft.com/office/officeart/2018/2/layout/IconCircleList"/>
    <dgm:cxn modelId="{74E9B106-83CD-4D51-AD7B-B63047386167}" type="presParOf" srcId="{57914773-3B81-41F7-BC76-BC986B7C7E79}" destId="{85898DD2-7BB9-4FBB-9AF5-95CAF7E99AD4}" srcOrd="0" destOrd="0" presId="urn:microsoft.com/office/officeart/2018/2/layout/IconCircleList"/>
    <dgm:cxn modelId="{B95DBD24-02C2-4119-ACCF-E23064EF397B}" type="presParOf" srcId="{85898DD2-7BB9-4FBB-9AF5-95CAF7E99AD4}" destId="{DD42D338-2AE3-4D9B-8C07-7AC25B091510}" srcOrd="0" destOrd="0" presId="urn:microsoft.com/office/officeart/2018/2/layout/IconCircleList"/>
    <dgm:cxn modelId="{E094EC23-B641-4E6D-83CE-2E9E943ADC01}" type="presParOf" srcId="{DD42D338-2AE3-4D9B-8C07-7AC25B091510}" destId="{9F31295C-A6F4-493C-BFF6-F9A6051CD3D2}" srcOrd="0" destOrd="0" presId="urn:microsoft.com/office/officeart/2018/2/layout/IconCircleList"/>
    <dgm:cxn modelId="{8EC26B06-01DC-4C95-AAF2-587A8188A34F}" type="presParOf" srcId="{DD42D338-2AE3-4D9B-8C07-7AC25B091510}" destId="{3191AC25-3418-44DE-AA7B-C24D67F59CB4}" srcOrd="1" destOrd="0" presId="urn:microsoft.com/office/officeart/2018/2/layout/IconCircleList"/>
    <dgm:cxn modelId="{A121648B-1C5F-44EC-9811-44C2EE399CC0}" type="presParOf" srcId="{DD42D338-2AE3-4D9B-8C07-7AC25B091510}" destId="{48EAD644-CAEB-44B3-B1CC-28DF730848E7}" srcOrd="2" destOrd="0" presId="urn:microsoft.com/office/officeart/2018/2/layout/IconCircleList"/>
    <dgm:cxn modelId="{C0C33C62-2258-4EA2-9DBE-300EC4137D97}" type="presParOf" srcId="{DD42D338-2AE3-4D9B-8C07-7AC25B091510}" destId="{E7DCA136-DA53-4674-AC0C-E6BCE6F3A53F}" srcOrd="3" destOrd="0" presId="urn:microsoft.com/office/officeart/2018/2/layout/IconCircleList"/>
    <dgm:cxn modelId="{060EEDC9-A434-4A36-B77A-D028F6EF1C7E}" type="presParOf" srcId="{85898DD2-7BB9-4FBB-9AF5-95CAF7E99AD4}" destId="{A71CAD16-759D-4DEE-987B-D58502B831CB}" srcOrd="1" destOrd="0" presId="urn:microsoft.com/office/officeart/2018/2/layout/IconCircleList"/>
    <dgm:cxn modelId="{A028B6A1-EDF8-4612-B047-D3C094CEB8D9}" type="presParOf" srcId="{85898DD2-7BB9-4FBB-9AF5-95CAF7E99AD4}" destId="{81ED7CC8-AC45-44AF-A275-07FEF69FDBA0}" srcOrd="2" destOrd="0" presId="urn:microsoft.com/office/officeart/2018/2/layout/IconCircleList"/>
    <dgm:cxn modelId="{D4021033-58E9-4F55-9C0A-B9EC7E117726}" type="presParOf" srcId="{81ED7CC8-AC45-44AF-A275-07FEF69FDBA0}" destId="{0254935C-C06E-47D1-A0E4-0027AC3C0636}" srcOrd="0" destOrd="0" presId="urn:microsoft.com/office/officeart/2018/2/layout/IconCircleList"/>
    <dgm:cxn modelId="{D3002776-4156-4CD2-8883-54F8417F9156}" type="presParOf" srcId="{81ED7CC8-AC45-44AF-A275-07FEF69FDBA0}" destId="{A9499BE7-9197-479E-A499-16D270BE4A80}" srcOrd="1" destOrd="0" presId="urn:microsoft.com/office/officeart/2018/2/layout/IconCircleList"/>
    <dgm:cxn modelId="{84C26BAF-8D97-455F-91AA-71B55D344229}" type="presParOf" srcId="{81ED7CC8-AC45-44AF-A275-07FEF69FDBA0}" destId="{ECB10482-144F-4EEB-BC38-CAFF7DAA256F}" srcOrd="2" destOrd="0" presId="urn:microsoft.com/office/officeart/2018/2/layout/IconCircleList"/>
    <dgm:cxn modelId="{AA514622-9502-49BB-8B74-4564A3F800B8}" type="presParOf" srcId="{81ED7CC8-AC45-44AF-A275-07FEF69FDBA0}" destId="{B02E2D40-128E-4DAF-899A-C4C18356000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C08548-BD2A-436D-9CA7-120DEBF97BF8}" type="doc">
      <dgm:prSet loTypeId="urn:microsoft.com/office/officeart/2005/8/layout/cycle3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9E428FB-9428-4D86-BC41-605D104BB6BC}">
      <dgm:prSet/>
      <dgm:spPr/>
      <dgm:t>
        <a:bodyPr/>
        <a:lstStyle/>
        <a:p>
          <a:pPr rtl="0"/>
          <a:r>
            <a:rPr lang="en-US" u="sng"/>
            <a:t>Initialization:</a:t>
          </a:r>
          <a:r>
            <a:rPr lang="en-US"/>
            <a:t> Initial </a:t>
          </a:r>
          <a:r>
            <a:rPr lang="en-US">
              <a:latin typeface="Aptos Display" panose="020F0302020204030204"/>
            </a:rPr>
            <a:t>20 points</a:t>
          </a:r>
          <a:r>
            <a:rPr lang="en-US"/>
            <a:t> are sampled via a Sobol sequence</a:t>
          </a:r>
          <a:r>
            <a:rPr lang="en-US">
              <a:latin typeface="Aptos Display" panose="020F0302020204030204"/>
            </a:rPr>
            <a:t> </a:t>
          </a:r>
          <a:endParaRPr lang="en-US" u="none">
            <a:latin typeface="Aptos Display" panose="020F0302020204030204"/>
          </a:endParaRPr>
        </a:p>
      </dgm:t>
    </dgm:pt>
    <dgm:pt modelId="{E6B72BC6-3B3A-4140-A450-7CBF1FEBDBFD}" type="parTrans" cxnId="{DBBEE1D4-674E-4F2B-9235-BE908470B07E}">
      <dgm:prSet/>
      <dgm:spPr/>
      <dgm:t>
        <a:bodyPr/>
        <a:lstStyle/>
        <a:p>
          <a:endParaRPr lang="en-US"/>
        </a:p>
      </dgm:t>
    </dgm:pt>
    <dgm:pt modelId="{D0F65C91-00FF-4BB6-BE1B-2A3870813F03}" type="sibTrans" cxnId="{DBBEE1D4-674E-4F2B-9235-BE908470B07E}">
      <dgm:prSet/>
      <dgm:spPr/>
      <dgm:t>
        <a:bodyPr/>
        <a:lstStyle/>
        <a:p>
          <a:endParaRPr lang="en-US"/>
        </a:p>
      </dgm:t>
    </dgm:pt>
    <dgm:pt modelId="{3190342A-6B2D-4214-80A8-62F6669FB5CE}">
      <dgm:prSet phldr="0"/>
      <dgm:spPr/>
      <dgm:t>
        <a:bodyPr/>
        <a:lstStyle/>
        <a:p>
          <a:pPr rtl="0"/>
          <a:r>
            <a:rPr lang="en-US" u="sng"/>
            <a:t>Model Update:</a:t>
          </a:r>
          <a:r>
            <a:rPr lang="en-US"/>
            <a:t> </a:t>
          </a:r>
          <a:r>
            <a:rPr lang="en-US">
              <a:latin typeface="Aptos Display" panose="020F0302020204030204"/>
            </a:rPr>
            <a:t>The Gaussian Process</a:t>
          </a:r>
          <a:r>
            <a:rPr lang="en-US"/>
            <a:t> </a:t>
          </a:r>
          <a:r>
            <a:rPr lang="en-US">
              <a:latin typeface="Aptos Display" panose="020F0302020204030204"/>
            </a:rPr>
            <a:t>(GP) </a:t>
          </a:r>
          <a:r>
            <a:rPr lang="en-US"/>
            <a:t>model is now trained </a:t>
          </a:r>
          <a:endParaRPr lang="en-US" u="none">
            <a:latin typeface="Aptos Display" panose="020F0302020204030204"/>
          </a:endParaRPr>
        </a:p>
      </dgm:t>
    </dgm:pt>
    <dgm:pt modelId="{E8F2C80A-6C76-4D98-8B98-FA97A848B957}" type="parTrans" cxnId="{7C1B134C-A668-4C76-8202-050FE3D13305}">
      <dgm:prSet/>
      <dgm:spPr/>
    </dgm:pt>
    <dgm:pt modelId="{2CB88C9C-F183-47AC-90E1-EC54E531D445}" type="sibTrans" cxnId="{7C1B134C-A668-4C76-8202-050FE3D13305}">
      <dgm:prSet/>
      <dgm:spPr/>
      <dgm:t>
        <a:bodyPr/>
        <a:lstStyle/>
        <a:p>
          <a:endParaRPr lang="en-US"/>
        </a:p>
      </dgm:t>
    </dgm:pt>
    <dgm:pt modelId="{061DF416-AAE2-49E9-B4EE-BCA6298505DD}">
      <dgm:prSet phldr="0"/>
      <dgm:spPr/>
      <dgm:t>
        <a:bodyPr/>
        <a:lstStyle/>
        <a:p>
          <a:pPr rtl="0"/>
          <a:r>
            <a:rPr lang="en-US" u="sng"/>
            <a:t>Acquisition Function:</a:t>
          </a:r>
          <a:r>
            <a:rPr lang="en-US"/>
            <a:t> </a:t>
          </a:r>
          <a:r>
            <a:rPr lang="en-US">
              <a:latin typeface="Aptos Display" panose="020F0302020204030204"/>
            </a:rPr>
            <a:t>Next sample point is chosen using an acquisition function (EI).</a:t>
          </a:r>
        </a:p>
      </dgm:t>
    </dgm:pt>
    <dgm:pt modelId="{1E875DE8-19A5-4103-A318-5A4C5265E3FD}" type="parTrans" cxnId="{E99C2D2D-ED0B-453D-8625-84D9B26506D2}">
      <dgm:prSet/>
      <dgm:spPr/>
    </dgm:pt>
    <dgm:pt modelId="{7712EACD-6909-4ECD-8288-15C7AA92DDA3}" type="sibTrans" cxnId="{E99C2D2D-ED0B-453D-8625-84D9B26506D2}">
      <dgm:prSet/>
      <dgm:spPr/>
      <dgm:t>
        <a:bodyPr/>
        <a:lstStyle/>
        <a:p>
          <a:endParaRPr lang="en-US"/>
        </a:p>
      </dgm:t>
    </dgm:pt>
    <dgm:pt modelId="{34270445-52B7-4C1C-9821-D0A8F9AB000F}">
      <dgm:prSet phldr="0"/>
      <dgm:spPr/>
      <dgm:t>
        <a:bodyPr/>
        <a:lstStyle/>
        <a:p>
          <a:r>
            <a:rPr lang="en-US">
              <a:latin typeface="Aptos Display" panose="020F0302020204030204"/>
            </a:rPr>
            <a:t> </a:t>
          </a:r>
          <a:r>
            <a:rPr lang="en-US" u="sng"/>
            <a:t>Iterative Process:</a:t>
          </a:r>
          <a:r>
            <a:rPr lang="en-US"/>
            <a:t> Evaluate the new point, update the model, and repeat</a:t>
          </a:r>
          <a:r>
            <a:rPr lang="en-US">
              <a:latin typeface="Aptos Display" panose="020F0302020204030204"/>
            </a:rPr>
            <a:t>.</a:t>
          </a:r>
          <a:endParaRPr lang="en-US"/>
        </a:p>
      </dgm:t>
    </dgm:pt>
    <dgm:pt modelId="{5C913679-9ECF-40C4-A340-6D8AAF72C71A}" type="parTrans" cxnId="{1229EA2B-8B94-4CF4-A7DB-46E9165C019F}">
      <dgm:prSet/>
      <dgm:spPr/>
    </dgm:pt>
    <dgm:pt modelId="{00030D19-5001-46EC-9276-0B4D773D3186}" type="sibTrans" cxnId="{1229EA2B-8B94-4CF4-A7DB-46E9165C019F}">
      <dgm:prSet/>
      <dgm:spPr/>
    </dgm:pt>
    <dgm:pt modelId="{5AB9A5CA-4DB7-43CF-B1BD-A146FCA8DE58}" type="pres">
      <dgm:prSet presAssocID="{3FC08548-BD2A-436D-9CA7-120DEBF97BF8}" presName="Name0" presStyleCnt="0">
        <dgm:presLayoutVars>
          <dgm:dir/>
          <dgm:resizeHandles val="exact"/>
        </dgm:presLayoutVars>
      </dgm:prSet>
      <dgm:spPr/>
    </dgm:pt>
    <dgm:pt modelId="{97270C91-D834-4F88-B513-DFF3FEBCBE8B}" type="pres">
      <dgm:prSet presAssocID="{3FC08548-BD2A-436D-9CA7-120DEBF97BF8}" presName="cycle" presStyleCnt="0"/>
      <dgm:spPr/>
    </dgm:pt>
    <dgm:pt modelId="{F4E3DA67-56EC-4D69-BE80-719EB24147A7}" type="pres">
      <dgm:prSet presAssocID="{A9E428FB-9428-4D86-BC41-605D104BB6BC}" presName="nodeFirstNode" presStyleLbl="node1" presStyleIdx="0" presStyleCnt="4">
        <dgm:presLayoutVars>
          <dgm:bulletEnabled val="1"/>
        </dgm:presLayoutVars>
      </dgm:prSet>
      <dgm:spPr/>
    </dgm:pt>
    <dgm:pt modelId="{F6B34A58-53EC-4048-87C3-B932A88703E7}" type="pres">
      <dgm:prSet presAssocID="{D0F65C91-00FF-4BB6-BE1B-2A3870813F03}" presName="sibTransFirstNode" presStyleLbl="bgShp" presStyleIdx="0" presStyleCnt="1"/>
      <dgm:spPr/>
    </dgm:pt>
    <dgm:pt modelId="{8612A6F5-56F2-476C-A75F-E3AD730D3D9C}" type="pres">
      <dgm:prSet presAssocID="{3190342A-6B2D-4214-80A8-62F6669FB5CE}" presName="nodeFollowingNodes" presStyleLbl="node1" presStyleIdx="1" presStyleCnt="4">
        <dgm:presLayoutVars>
          <dgm:bulletEnabled val="1"/>
        </dgm:presLayoutVars>
      </dgm:prSet>
      <dgm:spPr/>
    </dgm:pt>
    <dgm:pt modelId="{E625E951-4142-40E4-BB8B-E15DEF57C4BE}" type="pres">
      <dgm:prSet presAssocID="{061DF416-AAE2-49E9-B4EE-BCA6298505DD}" presName="nodeFollowingNodes" presStyleLbl="node1" presStyleIdx="2" presStyleCnt="4">
        <dgm:presLayoutVars>
          <dgm:bulletEnabled val="1"/>
        </dgm:presLayoutVars>
      </dgm:prSet>
      <dgm:spPr/>
    </dgm:pt>
    <dgm:pt modelId="{DE0EE380-F7E9-4AEE-BA41-A48E03331E3D}" type="pres">
      <dgm:prSet presAssocID="{34270445-52B7-4C1C-9821-D0A8F9AB000F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5E222B24-02FA-44F3-B958-35110A046BFF}" type="presOf" srcId="{D0F65C91-00FF-4BB6-BE1B-2A3870813F03}" destId="{F6B34A58-53EC-4048-87C3-B932A88703E7}" srcOrd="0" destOrd="0" presId="urn:microsoft.com/office/officeart/2005/8/layout/cycle3"/>
    <dgm:cxn modelId="{1229EA2B-8B94-4CF4-A7DB-46E9165C019F}" srcId="{3FC08548-BD2A-436D-9CA7-120DEBF97BF8}" destId="{34270445-52B7-4C1C-9821-D0A8F9AB000F}" srcOrd="3" destOrd="0" parTransId="{5C913679-9ECF-40C4-A340-6D8AAF72C71A}" sibTransId="{00030D19-5001-46EC-9276-0B4D773D3186}"/>
    <dgm:cxn modelId="{E99C2D2D-ED0B-453D-8625-84D9B26506D2}" srcId="{3FC08548-BD2A-436D-9CA7-120DEBF97BF8}" destId="{061DF416-AAE2-49E9-B4EE-BCA6298505DD}" srcOrd="2" destOrd="0" parTransId="{1E875DE8-19A5-4103-A318-5A4C5265E3FD}" sibTransId="{7712EACD-6909-4ECD-8288-15C7AA92DDA3}"/>
    <dgm:cxn modelId="{70B6B563-3B64-4E39-8843-604D6B414FFC}" type="presOf" srcId="{061DF416-AAE2-49E9-B4EE-BCA6298505DD}" destId="{E625E951-4142-40E4-BB8B-E15DEF57C4BE}" srcOrd="0" destOrd="0" presId="urn:microsoft.com/office/officeart/2005/8/layout/cycle3"/>
    <dgm:cxn modelId="{7C1B134C-A668-4C76-8202-050FE3D13305}" srcId="{3FC08548-BD2A-436D-9CA7-120DEBF97BF8}" destId="{3190342A-6B2D-4214-80A8-62F6669FB5CE}" srcOrd="1" destOrd="0" parTransId="{E8F2C80A-6C76-4D98-8B98-FA97A848B957}" sibTransId="{2CB88C9C-F183-47AC-90E1-EC54E531D445}"/>
    <dgm:cxn modelId="{515741AC-7325-4D9C-88E2-0960611F1494}" type="presOf" srcId="{A9E428FB-9428-4D86-BC41-605D104BB6BC}" destId="{F4E3DA67-56EC-4D69-BE80-719EB24147A7}" srcOrd="0" destOrd="0" presId="urn:microsoft.com/office/officeart/2005/8/layout/cycle3"/>
    <dgm:cxn modelId="{3ECA85B4-E73F-4B0E-90B6-AA2CB38BA7D0}" type="presOf" srcId="{3FC08548-BD2A-436D-9CA7-120DEBF97BF8}" destId="{5AB9A5CA-4DB7-43CF-B1BD-A146FCA8DE58}" srcOrd="0" destOrd="0" presId="urn:microsoft.com/office/officeart/2005/8/layout/cycle3"/>
    <dgm:cxn modelId="{DBBEE1D4-674E-4F2B-9235-BE908470B07E}" srcId="{3FC08548-BD2A-436D-9CA7-120DEBF97BF8}" destId="{A9E428FB-9428-4D86-BC41-605D104BB6BC}" srcOrd="0" destOrd="0" parTransId="{E6B72BC6-3B3A-4140-A450-7CBF1FEBDBFD}" sibTransId="{D0F65C91-00FF-4BB6-BE1B-2A3870813F03}"/>
    <dgm:cxn modelId="{204ABDD9-342C-4D67-854D-33C7AD606191}" type="presOf" srcId="{3190342A-6B2D-4214-80A8-62F6669FB5CE}" destId="{8612A6F5-56F2-476C-A75F-E3AD730D3D9C}" srcOrd="0" destOrd="0" presId="urn:microsoft.com/office/officeart/2005/8/layout/cycle3"/>
    <dgm:cxn modelId="{5E8F65DD-8662-4C27-BB82-0FAF5D237F5A}" type="presOf" srcId="{34270445-52B7-4C1C-9821-D0A8F9AB000F}" destId="{DE0EE380-F7E9-4AEE-BA41-A48E03331E3D}" srcOrd="0" destOrd="0" presId="urn:microsoft.com/office/officeart/2005/8/layout/cycle3"/>
    <dgm:cxn modelId="{F39801FE-A54A-4219-8714-549FDEFC1EA2}" type="presParOf" srcId="{5AB9A5CA-4DB7-43CF-B1BD-A146FCA8DE58}" destId="{97270C91-D834-4F88-B513-DFF3FEBCBE8B}" srcOrd="0" destOrd="0" presId="urn:microsoft.com/office/officeart/2005/8/layout/cycle3"/>
    <dgm:cxn modelId="{1DDA8F8F-4F54-4A15-A113-B10B91A790A2}" type="presParOf" srcId="{97270C91-D834-4F88-B513-DFF3FEBCBE8B}" destId="{F4E3DA67-56EC-4D69-BE80-719EB24147A7}" srcOrd="0" destOrd="0" presId="urn:microsoft.com/office/officeart/2005/8/layout/cycle3"/>
    <dgm:cxn modelId="{8685E4DF-C345-4125-A35B-88A9F0E979DA}" type="presParOf" srcId="{97270C91-D834-4F88-B513-DFF3FEBCBE8B}" destId="{F6B34A58-53EC-4048-87C3-B932A88703E7}" srcOrd="1" destOrd="0" presId="urn:microsoft.com/office/officeart/2005/8/layout/cycle3"/>
    <dgm:cxn modelId="{10F40CE9-9E6C-44C8-AC2A-06C1A005416F}" type="presParOf" srcId="{97270C91-D834-4F88-B513-DFF3FEBCBE8B}" destId="{8612A6F5-56F2-476C-A75F-E3AD730D3D9C}" srcOrd="2" destOrd="0" presId="urn:microsoft.com/office/officeart/2005/8/layout/cycle3"/>
    <dgm:cxn modelId="{5CAF669A-CA8C-41D7-8D29-7414215491C4}" type="presParOf" srcId="{97270C91-D834-4F88-B513-DFF3FEBCBE8B}" destId="{E625E951-4142-40E4-BB8B-E15DEF57C4BE}" srcOrd="3" destOrd="0" presId="urn:microsoft.com/office/officeart/2005/8/layout/cycle3"/>
    <dgm:cxn modelId="{82A4ED28-DC11-4786-9A29-B45DFADB2AC8}" type="presParOf" srcId="{97270C91-D834-4F88-B513-DFF3FEBCBE8B}" destId="{DE0EE380-F7E9-4AEE-BA41-A48E03331E3D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135EC99-5B1B-4803-AB93-2CE73D0C4870}" type="doc">
      <dgm:prSet loTypeId="urn:microsoft.com/office/officeart/2005/8/layout/orgChart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F13A11-B4A1-4861-9642-C038F5E4427B}">
      <dgm:prSet phldr="0"/>
      <dgm:spPr/>
      <dgm:t>
        <a:bodyPr/>
        <a:lstStyle/>
        <a:p>
          <a:pPr rtl="0"/>
          <a:r>
            <a:rPr lang="en-US" u="none">
              <a:latin typeface="Avenir Next LT Pro"/>
            </a:rPr>
            <a:t>Relative Band Gap</a:t>
          </a:r>
        </a:p>
      </dgm:t>
    </dgm:pt>
    <dgm:pt modelId="{677A3CB7-CA38-422B-B37F-641A1BCA51AB}" type="parTrans" cxnId="{D0A7A84E-8DE7-45B5-BB46-4E2EC3AC0629}">
      <dgm:prSet/>
      <dgm:spPr/>
    </dgm:pt>
    <dgm:pt modelId="{5882E5C5-14B1-4CFE-A788-96F6E6361541}" type="sibTrans" cxnId="{D0A7A84E-8DE7-45B5-BB46-4E2EC3AC0629}">
      <dgm:prSet/>
      <dgm:spPr/>
    </dgm:pt>
    <dgm:pt modelId="{286A430D-63AC-4EB8-A12A-897F644BFB24}">
      <dgm:prSet phldr="0"/>
      <dgm:spPr/>
      <dgm:t>
        <a:bodyPr/>
        <a:lstStyle/>
        <a:p>
          <a:pPr rtl="0"/>
          <a:r>
            <a:rPr lang="en-US" u="none">
              <a:latin typeface="Avenir Next LT Pro"/>
            </a:rPr>
            <a:t>Topological Criterion</a:t>
          </a:r>
        </a:p>
      </dgm:t>
    </dgm:pt>
    <dgm:pt modelId="{7AE0F129-6789-420D-85E7-B59308D83F8B}" type="parTrans" cxnId="{334454FC-0844-4089-A8C1-AA668DDCE946}">
      <dgm:prSet/>
      <dgm:spPr/>
    </dgm:pt>
    <dgm:pt modelId="{DC90F30C-34D4-49B5-ADEC-71CA9187D0D0}" type="sibTrans" cxnId="{334454FC-0844-4089-A8C1-AA668DDCE946}">
      <dgm:prSet/>
      <dgm:spPr/>
    </dgm:pt>
    <dgm:pt modelId="{4653DB9E-2951-4B5E-B9F9-4B32F3B6F5F8}">
      <dgm:prSet phldr="0"/>
      <dgm:spPr/>
      <dgm:t>
        <a:bodyPr/>
        <a:lstStyle/>
        <a:p>
          <a:pPr rtl="0"/>
          <a:r>
            <a:rPr lang="en-US" u="none">
              <a:latin typeface="Avenir Next LT Pro"/>
            </a:rPr>
            <a:t>Valley Chern Number</a:t>
          </a:r>
          <a:endParaRPr lang="en-US" u="none">
            <a:latin typeface="Aptos Display" panose="020F0302020204030204"/>
          </a:endParaRPr>
        </a:p>
      </dgm:t>
    </dgm:pt>
    <dgm:pt modelId="{A1E11D51-0D23-41B3-A17D-208BB398C4B2}" type="parTrans" cxnId="{51B86668-92C0-4D94-8A2D-6C227DF62000}">
      <dgm:prSet/>
      <dgm:spPr/>
    </dgm:pt>
    <dgm:pt modelId="{3DBE936A-2A29-4CDB-B11A-BB64D28A5B6D}" type="sibTrans" cxnId="{51B86668-92C0-4D94-8A2D-6C227DF62000}">
      <dgm:prSet/>
      <dgm:spPr/>
    </dgm:pt>
    <dgm:pt modelId="{93A76243-C4B8-4CCF-97B5-ED7B6E2A66B0}" type="pres">
      <dgm:prSet presAssocID="{5135EC99-5B1B-4803-AB93-2CE73D0C487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34DF99A-42E8-4299-988B-131D3F87FC76}" type="pres">
      <dgm:prSet presAssocID="{286A430D-63AC-4EB8-A12A-897F644BFB24}" presName="hierRoot1" presStyleCnt="0">
        <dgm:presLayoutVars>
          <dgm:hierBranch val="init"/>
        </dgm:presLayoutVars>
      </dgm:prSet>
      <dgm:spPr/>
    </dgm:pt>
    <dgm:pt modelId="{9805F432-D0A0-43B8-9344-51052B65E504}" type="pres">
      <dgm:prSet presAssocID="{286A430D-63AC-4EB8-A12A-897F644BFB24}" presName="rootComposite1" presStyleCnt="0"/>
      <dgm:spPr/>
    </dgm:pt>
    <dgm:pt modelId="{B5940374-B179-4E95-8E8C-688766566764}" type="pres">
      <dgm:prSet presAssocID="{286A430D-63AC-4EB8-A12A-897F644BFB24}" presName="rootText1" presStyleLbl="node0" presStyleIdx="0" presStyleCnt="1">
        <dgm:presLayoutVars>
          <dgm:chPref val="3"/>
        </dgm:presLayoutVars>
      </dgm:prSet>
      <dgm:spPr/>
    </dgm:pt>
    <dgm:pt modelId="{6C592D42-0E7C-46FF-8D4A-727430185C2E}" type="pres">
      <dgm:prSet presAssocID="{286A430D-63AC-4EB8-A12A-897F644BFB24}" presName="rootConnector1" presStyleLbl="node1" presStyleIdx="0" presStyleCnt="0"/>
      <dgm:spPr/>
    </dgm:pt>
    <dgm:pt modelId="{ABE78E82-59B2-40B2-B775-D8393FA0D836}" type="pres">
      <dgm:prSet presAssocID="{286A430D-63AC-4EB8-A12A-897F644BFB24}" presName="hierChild2" presStyleCnt="0"/>
      <dgm:spPr/>
    </dgm:pt>
    <dgm:pt modelId="{1B2DB372-8C68-447B-B497-82CA404D5A82}" type="pres">
      <dgm:prSet presAssocID="{677A3CB7-CA38-422B-B37F-641A1BCA51AB}" presName="Name37" presStyleLbl="parChTrans1D2" presStyleIdx="0" presStyleCnt="2"/>
      <dgm:spPr/>
    </dgm:pt>
    <dgm:pt modelId="{5C637E7F-4664-43D3-B4FA-796647EEDB38}" type="pres">
      <dgm:prSet presAssocID="{E1F13A11-B4A1-4861-9642-C038F5E4427B}" presName="hierRoot2" presStyleCnt="0">
        <dgm:presLayoutVars>
          <dgm:hierBranch val="init"/>
        </dgm:presLayoutVars>
      </dgm:prSet>
      <dgm:spPr/>
    </dgm:pt>
    <dgm:pt modelId="{DCCE6A07-E98E-4FE8-9AFB-FAAB884A70A7}" type="pres">
      <dgm:prSet presAssocID="{E1F13A11-B4A1-4861-9642-C038F5E4427B}" presName="rootComposite" presStyleCnt="0"/>
      <dgm:spPr/>
    </dgm:pt>
    <dgm:pt modelId="{8FD27A48-4AAD-48EC-BE0E-3557E4F93DCB}" type="pres">
      <dgm:prSet presAssocID="{E1F13A11-B4A1-4861-9642-C038F5E4427B}" presName="rootText" presStyleLbl="node2" presStyleIdx="0" presStyleCnt="2">
        <dgm:presLayoutVars>
          <dgm:chPref val="3"/>
        </dgm:presLayoutVars>
      </dgm:prSet>
      <dgm:spPr/>
    </dgm:pt>
    <dgm:pt modelId="{A92880FB-300B-4B43-910F-099B36A7DB4B}" type="pres">
      <dgm:prSet presAssocID="{E1F13A11-B4A1-4861-9642-C038F5E4427B}" presName="rootConnector" presStyleLbl="node2" presStyleIdx="0" presStyleCnt="2"/>
      <dgm:spPr/>
    </dgm:pt>
    <dgm:pt modelId="{9466FB6B-6E90-4478-B5AD-D0A964C3E285}" type="pres">
      <dgm:prSet presAssocID="{E1F13A11-B4A1-4861-9642-C038F5E4427B}" presName="hierChild4" presStyleCnt="0"/>
      <dgm:spPr/>
    </dgm:pt>
    <dgm:pt modelId="{52341F88-5045-4EE4-9C5D-2EB940E18FFA}" type="pres">
      <dgm:prSet presAssocID="{E1F13A11-B4A1-4861-9642-C038F5E4427B}" presName="hierChild5" presStyleCnt="0"/>
      <dgm:spPr/>
    </dgm:pt>
    <dgm:pt modelId="{F022D58A-50AD-48E3-8497-19D7B1D81343}" type="pres">
      <dgm:prSet presAssocID="{A1E11D51-0D23-41B3-A17D-208BB398C4B2}" presName="Name37" presStyleLbl="parChTrans1D2" presStyleIdx="1" presStyleCnt="2"/>
      <dgm:spPr/>
    </dgm:pt>
    <dgm:pt modelId="{F2DA4FE9-71A3-405B-8753-1434CEF5CC79}" type="pres">
      <dgm:prSet presAssocID="{4653DB9E-2951-4B5E-B9F9-4B32F3B6F5F8}" presName="hierRoot2" presStyleCnt="0">
        <dgm:presLayoutVars>
          <dgm:hierBranch val="init"/>
        </dgm:presLayoutVars>
      </dgm:prSet>
      <dgm:spPr/>
    </dgm:pt>
    <dgm:pt modelId="{75F36846-D461-44FC-AA29-D47220F04698}" type="pres">
      <dgm:prSet presAssocID="{4653DB9E-2951-4B5E-B9F9-4B32F3B6F5F8}" presName="rootComposite" presStyleCnt="0"/>
      <dgm:spPr/>
    </dgm:pt>
    <dgm:pt modelId="{2FC6F548-F36B-4544-B6EC-9240A92B198D}" type="pres">
      <dgm:prSet presAssocID="{4653DB9E-2951-4B5E-B9F9-4B32F3B6F5F8}" presName="rootText" presStyleLbl="node2" presStyleIdx="1" presStyleCnt="2">
        <dgm:presLayoutVars>
          <dgm:chPref val="3"/>
        </dgm:presLayoutVars>
      </dgm:prSet>
      <dgm:spPr/>
    </dgm:pt>
    <dgm:pt modelId="{D4498123-7145-4EE6-B948-9C870057FC99}" type="pres">
      <dgm:prSet presAssocID="{4653DB9E-2951-4B5E-B9F9-4B32F3B6F5F8}" presName="rootConnector" presStyleLbl="node2" presStyleIdx="1" presStyleCnt="2"/>
      <dgm:spPr/>
    </dgm:pt>
    <dgm:pt modelId="{0BD7A66E-0616-48A0-92F8-9971A1D2A8B0}" type="pres">
      <dgm:prSet presAssocID="{4653DB9E-2951-4B5E-B9F9-4B32F3B6F5F8}" presName="hierChild4" presStyleCnt="0"/>
      <dgm:spPr/>
    </dgm:pt>
    <dgm:pt modelId="{05FB609F-E454-4E35-8EAF-3CB323DF3E06}" type="pres">
      <dgm:prSet presAssocID="{4653DB9E-2951-4B5E-B9F9-4B32F3B6F5F8}" presName="hierChild5" presStyleCnt="0"/>
      <dgm:spPr/>
    </dgm:pt>
    <dgm:pt modelId="{9FAD9292-E362-409E-9AFC-39C72B3550DB}" type="pres">
      <dgm:prSet presAssocID="{286A430D-63AC-4EB8-A12A-897F644BFB24}" presName="hierChild3" presStyleCnt="0"/>
      <dgm:spPr/>
    </dgm:pt>
  </dgm:ptLst>
  <dgm:cxnLst>
    <dgm:cxn modelId="{BBD70304-BFAB-4959-A0F8-72CD1D7E5027}" type="presOf" srcId="{5135EC99-5B1B-4803-AB93-2CE73D0C4870}" destId="{93A76243-C4B8-4CCF-97B5-ED7B6E2A66B0}" srcOrd="0" destOrd="0" presId="urn:microsoft.com/office/officeart/2005/8/layout/orgChart1"/>
    <dgm:cxn modelId="{3C55E616-F705-4B8A-AA54-BA0FFFB72805}" type="presOf" srcId="{286A430D-63AC-4EB8-A12A-897F644BFB24}" destId="{B5940374-B179-4E95-8E8C-688766566764}" srcOrd="0" destOrd="0" presId="urn:microsoft.com/office/officeart/2005/8/layout/orgChart1"/>
    <dgm:cxn modelId="{2B50A05F-F066-40BE-9E80-4387C17432AC}" type="presOf" srcId="{E1F13A11-B4A1-4861-9642-C038F5E4427B}" destId="{A92880FB-300B-4B43-910F-099B36A7DB4B}" srcOrd="1" destOrd="0" presId="urn:microsoft.com/office/officeart/2005/8/layout/orgChart1"/>
    <dgm:cxn modelId="{51B86668-92C0-4D94-8A2D-6C227DF62000}" srcId="{286A430D-63AC-4EB8-A12A-897F644BFB24}" destId="{4653DB9E-2951-4B5E-B9F9-4B32F3B6F5F8}" srcOrd="1" destOrd="0" parTransId="{A1E11D51-0D23-41B3-A17D-208BB398C4B2}" sibTransId="{3DBE936A-2A29-4CDB-B11A-BB64D28A5B6D}"/>
    <dgm:cxn modelId="{D0A7A84E-8DE7-45B5-BB46-4E2EC3AC0629}" srcId="{286A430D-63AC-4EB8-A12A-897F644BFB24}" destId="{E1F13A11-B4A1-4861-9642-C038F5E4427B}" srcOrd="0" destOrd="0" parTransId="{677A3CB7-CA38-422B-B37F-641A1BCA51AB}" sibTransId="{5882E5C5-14B1-4CFE-A788-96F6E6361541}"/>
    <dgm:cxn modelId="{320E4D56-1994-40BA-98A0-A7FA296EA41F}" type="presOf" srcId="{677A3CB7-CA38-422B-B37F-641A1BCA51AB}" destId="{1B2DB372-8C68-447B-B497-82CA404D5A82}" srcOrd="0" destOrd="0" presId="urn:microsoft.com/office/officeart/2005/8/layout/orgChart1"/>
    <dgm:cxn modelId="{37BE9C86-46DE-4215-94A1-E909AB1644E6}" type="presOf" srcId="{286A430D-63AC-4EB8-A12A-897F644BFB24}" destId="{6C592D42-0E7C-46FF-8D4A-727430185C2E}" srcOrd="1" destOrd="0" presId="urn:microsoft.com/office/officeart/2005/8/layout/orgChart1"/>
    <dgm:cxn modelId="{50987A8B-87FC-4BC3-8CD0-5413B512E9FF}" type="presOf" srcId="{A1E11D51-0D23-41B3-A17D-208BB398C4B2}" destId="{F022D58A-50AD-48E3-8497-19D7B1D81343}" srcOrd="0" destOrd="0" presId="urn:microsoft.com/office/officeart/2005/8/layout/orgChart1"/>
    <dgm:cxn modelId="{04723FB5-022C-4A9E-9FE9-B7125C361DAD}" type="presOf" srcId="{4653DB9E-2951-4B5E-B9F9-4B32F3B6F5F8}" destId="{D4498123-7145-4EE6-B948-9C870057FC99}" srcOrd="1" destOrd="0" presId="urn:microsoft.com/office/officeart/2005/8/layout/orgChart1"/>
    <dgm:cxn modelId="{CA803BCD-82BA-4948-B779-837E2A4D4602}" type="presOf" srcId="{4653DB9E-2951-4B5E-B9F9-4B32F3B6F5F8}" destId="{2FC6F548-F36B-4544-B6EC-9240A92B198D}" srcOrd="0" destOrd="0" presId="urn:microsoft.com/office/officeart/2005/8/layout/orgChart1"/>
    <dgm:cxn modelId="{F9F0FFD6-53F2-4A0C-A4DB-A1192DAB9B0B}" type="presOf" srcId="{E1F13A11-B4A1-4861-9642-C038F5E4427B}" destId="{8FD27A48-4AAD-48EC-BE0E-3557E4F93DCB}" srcOrd="0" destOrd="0" presId="urn:microsoft.com/office/officeart/2005/8/layout/orgChart1"/>
    <dgm:cxn modelId="{334454FC-0844-4089-A8C1-AA668DDCE946}" srcId="{5135EC99-5B1B-4803-AB93-2CE73D0C4870}" destId="{286A430D-63AC-4EB8-A12A-897F644BFB24}" srcOrd="0" destOrd="0" parTransId="{7AE0F129-6789-420D-85E7-B59308D83F8B}" sibTransId="{DC90F30C-34D4-49B5-ADEC-71CA9187D0D0}"/>
    <dgm:cxn modelId="{135B49B7-F1EA-47B1-8817-4B7688A46EA7}" type="presParOf" srcId="{93A76243-C4B8-4CCF-97B5-ED7B6E2A66B0}" destId="{234DF99A-42E8-4299-988B-131D3F87FC76}" srcOrd="0" destOrd="0" presId="urn:microsoft.com/office/officeart/2005/8/layout/orgChart1"/>
    <dgm:cxn modelId="{9BA40958-FD6E-4C70-9ED6-92A4F7F70314}" type="presParOf" srcId="{234DF99A-42E8-4299-988B-131D3F87FC76}" destId="{9805F432-D0A0-43B8-9344-51052B65E504}" srcOrd="0" destOrd="0" presId="urn:microsoft.com/office/officeart/2005/8/layout/orgChart1"/>
    <dgm:cxn modelId="{269661F2-9D42-410C-9F7B-F9533522D0C5}" type="presParOf" srcId="{9805F432-D0A0-43B8-9344-51052B65E504}" destId="{B5940374-B179-4E95-8E8C-688766566764}" srcOrd="0" destOrd="0" presId="urn:microsoft.com/office/officeart/2005/8/layout/orgChart1"/>
    <dgm:cxn modelId="{7F9D77F5-4830-4713-BE46-EEC74197A86C}" type="presParOf" srcId="{9805F432-D0A0-43B8-9344-51052B65E504}" destId="{6C592D42-0E7C-46FF-8D4A-727430185C2E}" srcOrd="1" destOrd="0" presId="urn:microsoft.com/office/officeart/2005/8/layout/orgChart1"/>
    <dgm:cxn modelId="{C328D782-E21B-4068-B53D-21AE4266F6E4}" type="presParOf" srcId="{234DF99A-42E8-4299-988B-131D3F87FC76}" destId="{ABE78E82-59B2-40B2-B775-D8393FA0D836}" srcOrd="1" destOrd="0" presId="urn:microsoft.com/office/officeart/2005/8/layout/orgChart1"/>
    <dgm:cxn modelId="{8B48DD56-56A5-4A0A-9375-888D56B30C34}" type="presParOf" srcId="{ABE78E82-59B2-40B2-B775-D8393FA0D836}" destId="{1B2DB372-8C68-447B-B497-82CA404D5A82}" srcOrd="0" destOrd="0" presId="urn:microsoft.com/office/officeart/2005/8/layout/orgChart1"/>
    <dgm:cxn modelId="{2AB823A7-6AA5-4AC8-8138-A0950A3F7B26}" type="presParOf" srcId="{ABE78E82-59B2-40B2-B775-D8393FA0D836}" destId="{5C637E7F-4664-43D3-B4FA-796647EEDB38}" srcOrd="1" destOrd="0" presId="urn:microsoft.com/office/officeart/2005/8/layout/orgChart1"/>
    <dgm:cxn modelId="{26DD125B-142A-49E7-BFE5-BF1F3EE65E86}" type="presParOf" srcId="{5C637E7F-4664-43D3-B4FA-796647EEDB38}" destId="{DCCE6A07-E98E-4FE8-9AFB-FAAB884A70A7}" srcOrd="0" destOrd="0" presId="urn:microsoft.com/office/officeart/2005/8/layout/orgChart1"/>
    <dgm:cxn modelId="{BC3D403A-5A19-4287-A5AA-D4A710469C73}" type="presParOf" srcId="{DCCE6A07-E98E-4FE8-9AFB-FAAB884A70A7}" destId="{8FD27A48-4AAD-48EC-BE0E-3557E4F93DCB}" srcOrd="0" destOrd="0" presId="urn:microsoft.com/office/officeart/2005/8/layout/orgChart1"/>
    <dgm:cxn modelId="{3D692721-5EDD-45EE-BE2C-1B1308260C94}" type="presParOf" srcId="{DCCE6A07-E98E-4FE8-9AFB-FAAB884A70A7}" destId="{A92880FB-300B-4B43-910F-099B36A7DB4B}" srcOrd="1" destOrd="0" presId="urn:microsoft.com/office/officeart/2005/8/layout/orgChart1"/>
    <dgm:cxn modelId="{C363F746-BDEF-4FCA-9DEE-A7A0A57278A4}" type="presParOf" srcId="{5C637E7F-4664-43D3-B4FA-796647EEDB38}" destId="{9466FB6B-6E90-4478-B5AD-D0A964C3E285}" srcOrd="1" destOrd="0" presId="urn:microsoft.com/office/officeart/2005/8/layout/orgChart1"/>
    <dgm:cxn modelId="{D3E533B3-E48D-416F-8B66-00785536C444}" type="presParOf" srcId="{5C637E7F-4664-43D3-B4FA-796647EEDB38}" destId="{52341F88-5045-4EE4-9C5D-2EB940E18FFA}" srcOrd="2" destOrd="0" presId="urn:microsoft.com/office/officeart/2005/8/layout/orgChart1"/>
    <dgm:cxn modelId="{AB206586-4EDB-4E58-B3F3-170BC1D8F288}" type="presParOf" srcId="{ABE78E82-59B2-40B2-B775-D8393FA0D836}" destId="{F022D58A-50AD-48E3-8497-19D7B1D81343}" srcOrd="2" destOrd="0" presId="urn:microsoft.com/office/officeart/2005/8/layout/orgChart1"/>
    <dgm:cxn modelId="{BFC3EA04-5F20-4B40-BCB8-270382C08E12}" type="presParOf" srcId="{ABE78E82-59B2-40B2-B775-D8393FA0D836}" destId="{F2DA4FE9-71A3-405B-8753-1434CEF5CC79}" srcOrd="3" destOrd="0" presId="urn:microsoft.com/office/officeart/2005/8/layout/orgChart1"/>
    <dgm:cxn modelId="{BF10B49D-FE1E-44A1-A88F-29213F972F62}" type="presParOf" srcId="{F2DA4FE9-71A3-405B-8753-1434CEF5CC79}" destId="{75F36846-D461-44FC-AA29-D47220F04698}" srcOrd="0" destOrd="0" presId="urn:microsoft.com/office/officeart/2005/8/layout/orgChart1"/>
    <dgm:cxn modelId="{C6AD22E3-7D6A-4B82-91D0-8DD5E29F30C6}" type="presParOf" srcId="{75F36846-D461-44FC-AA29-D47220F04698}" destId="{2FC6F548-F36B-4544-B6EC-9240A92B198D}" srcOrd="0" destOrd="0" presId="urn:microsoft.com/office/officeart/2005/8/layout/orgChart1"/>
    <dgm:cxn modelId="{F6501361-B2AA-4DF0-BAB8-D497BB3BB62F}" type="presParOf" srcId="{75F36846-D461-44FC-AA29-D47220F04698}" destId="{D4498123-7145-4EE6-B948-9C870057FC99}" srcOrd="1" destOrd="0" presId="urn:microsoft.com/office/officeart/2005/8/layout/orgChart1"/>
    <dgm:cxn modelId="{FAD13889-530A-47C0-B11B-F9EDC4701B57}" type="presParOf" srcId="{F2DA4FE9-71A3-405B-8753-1434CEF5CC79}" destId="{0BD7A66E-0616-48A0-92F8-9971A1D2A8B0}" srcOrd="1" destOrd="0" presId="urn:microsoft.com/office/officeart/2005/8/layout/orgChart1"/>
    <dgm:cxn modelId="{D12067DA-59D6-42F5-A3C9-AAC452C0D171}" type="presParOf" srcId="{F2DA4FE9-71A3-405B-8753-1434CEF5CC79}" destId="{05FB609F-E454-4E35-8EAF-3CB323DF3E06}" srcOrd="2" destOrd="0" presId="urn:microsoft.com/office/officeart/2005/8/layout/orgChart1"/>
    <dgm:cxn modelId="{7CE9CB8E-C6AE-42CC-8B1D-2AD1B85A1F52}" type="presParOf" srcId="{234DF99A-42E8-4299-988B-131D3F87FC76}" destId="{9FAD9292-E362-409E-9AFC-39C72B3550D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369C6F-2EA4-4FD7-B840-109CA752D74E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0BBE505-457B-4E70-8944-CA246589A607}">
      <dgm:prSet/>
      <dgm:spPr/>
      <dgm:t>
        <a:bodyPr/>
        <a:lstStyle/>
        <a:p>
          <a:pPr rtl="0"/>
          <a:r>
            <a:rPr lang="en-US" dirty="0"/>
            <a:t>L central</a:t>
          </a:r>
        </a:p>
      </dgm:t>
    </dgm:pt>
    <dgm:pt modelId="{E12639FC-9EDC-42DF-8D59-9210C84642BF}" type="parTrans" cxnId="{99D2CA22-AE83-4007-9639-A72ED58AD091}">
      <dgm:prSet/>
      <dgm:spPr/>
      <dgm:t>
        <a:bodyPr/>
        <a:lstStyle/>
        <a:p>
          <a:endParaRPr lang="en-US"/>
        </a:p>
      </dgm:t>
    </dgm:pt>
    <dgm:pt modelId="{507D0D8F-5D3E-430F-AD68-E543D8228ED1}" type="sibTrans" cxnId="{99D2CA22-AE83-4007-9639-A72ED58AD091}">
      <dgm:prSet/>
      <dgm:spPr/>
      <dgm:t>
        <a:bodyPr/>
        <a:lstStyle/>
        <a:p>
          <a:endParaRPr lang="en-US"/>
        </a:p>
      </dgm:t>
    </dgm:pt>
    <dgm:pt modelId="{8058F452-D891-4C62-A560-57561705D9BD}">
      <dgm:prSet/>
      <dgm:spPr/>
      <dgm:t>
        <a:bodyPr/>
        <a:lstStyle/>
        <a:p>
          <a:pPr rtl="0"/>
          <a:r>
            <a:rPr lang="en-US" dirty="0"/>
            <a:t>δ L (Asymmetry Parameter)</a:t>
          </a:r>
        </a:p>
      </dgm:t>
    </dgm:pt>
    <dgm:pt modelId="{07734139-F587-402B-97F9-4C72919994D4}" type="parTrans" cxnId="{735FDD29-0BE0-4786-9CC6-5C5AE4C8A28E}">
      <dgm:prSet/>
      <dgm:spPr/>
      <dgm:t>
        <a:bodyPr/>
        <a:lstStyle/>
        <a:p>
          <a:endParaRPr lang="en-US"/>
        </a:p>
      </dgm:t>
    </dgm:pt>
    <dgm:pt modelId="{23D84D11-DDB8-4B07-8248-CC35FD2912B6}" type="sibTrans" cxnId="{735FDD29-0BE0-4786-9CC6-5C5AE4C8A28E}">
      <dgm:prSet/>
      <dgm:spPr/>
      <dgm:t>
        <a:bodyPr/>
        <a:lstStyle/>
        <a:p>
          <a:endParaRPr lang="en-US"/>
        </a:p>
      </dgm:t>
    </dgm:pt>
    <dgm:pt modelId="{EBBEA4A4-ADA4-478A-B697-4BFF714FA86C}">
      <dgm:prSet/>
      <dgm:spPr/>
      <dgm:t>
        <a:bodyPr/>
        <a:lstStyle/>
        <a:p>
          <a:pPr rtl="0"/>
          <a:r>
            <a:rPr lang="en-US" dirty="0"/>
            <a:t>Symmetry Separation</a:t>
          </a:r>
        </a:p>
      </dgm:t>
    </dgm:pt>
    <dgm:pt modelId="{B412C337-475D-4070-93B1-80561AB5BA39}" type="parTrans" cxnId="{056C71F5-BC79-42FE-A528-20773ACCEA6E}">
      <dgm:prSet/>
      <dgm:spPr/>
      <dgm:t>
        <a:bodyPr/>
        <a:lstStyle/>
        <a:p>
          <a:endParaRPr lang="en-US"/>
        </a:p>
      </dgm:t>
    </dgm:pt>
    <dgm:pt modelId="{8790433F-3C61-42E5-A593-0B44D3F0A273}" type="sibTrans" cxnId="{056C71F5-BC79-42FE-A528-20773ACCEA6E}">
      <dgm:prSet/>
      <dgm:spPr/>
      <dgm:t>
        <a:bodyPr/>
        <a:lstStyle/>
        <a:p>
          <a:endParaRPr lang="en-US"/>
        </a:p>
      </dgm:t>
    </dgm:pt>
    <dgm:pt modelId="{A781E970-2670-4176-AD18-0943A09694B8}">
      <dgm:prSet/>
      <dgm:spPr/>
      <dgm:t>
        <a:bodyPr/>
        <a:lstStyle/>
        <a:p>
          <a:pPr rtl="0"/>
          <a:r>
            <a:rPr lang="en-US" dirty="0"/>
            <a:t>Rotation Angle</a:t>
          </a:r>
        </a:p>
      </dgm:t>
    </dgm:pt>
    <dgm:pt modelId="{0B4A4F7A-7D8C-4B9E-8D55-CD5B82B345C3}" type="parTrans" cxnId="{53361879-7AAC-4DAA-B296-41E340C330A8}">
      <dgm:prSet/>
      <dgm:spPr/>
      <dgm:t>
        <a:bodyPr/>
        <a:lstStyle/>
        <a:p>
          <a:endParaRPr lang="en-US"/>
        </a:p>
      </dgm:t>
    </dgm:pt>
    <dgm:pt modelId="{C3EA71A6-1995-4594-83B5-4063CEEFF51F}" type="sibTrans" cxnId="{53361879-7AAC-4DAA-B296-41E340C330A8}">
      <dgm:prSet/>
      <dgm:spPr/>
      <dgm:t>
        <a:bodyPr/>
        <a:lstStyle/>
        <a:p>
          <a:endParaRPr lang="en-US"/>
        </a:p>
      </dgm:t>
    </dgm:pt>
    <dgm:pt modelId="{0B7B09E5-C491-4EB8-95D8-C0A569399827}" type="pres">
      <dgm:prSet presAssocID="{62369C6F-2EA4-4FD7-B840-109CA752D74E}" presName="Name0" presStyleCnt="0">
        <dgm:presLayoutVars>
          <dgm:dir/>
          <dgm:resizeHandles val="exact"/>
        </dgm:presLayoutVars>
      </dgm:prSet>
      <dgm:spPr/>
    </dgm:pt>
    <dgm:pt modelId="{48607226-8CDF-4D35-8C32-0D0461324362}" type="pres">
      <dgm:prSet presAssocID="{80BBE505-457B-4E70-8944-CA246589A607}" presName="node" presStyleLbl="node1" presStyleIdx="0" presStyleCnt="4">
        <dgm:presLayoutVars>
          <dgm:bulletEnabled val="1"/>
        </dgm:presLayoutVars>
      </dgm:prSet>
      <dgm:spPr/>
    </dgm:pt>
    <dgm:pt modelId="{AE84704D-8783-4632-91FF-9C21F9B7B37D}" type="pres">
      <dgm:prSet presAssocID="{507D0D8F-5D3E-430F-AD68-E543D8228ED1}" presName="sibTrans" presStyleLbl="sibTrans2D1" presStyleIdx="0" presStyleCnt="3"/>
      <dgm:spPr/>
    </dgm:pt>
    <dgm:pt modelId="{AFCB7656-F4F0-4C0E-BC2F-4D181FD94A48}" type="pres">
      <dgm:prSet presAssocID="{507D0D8F-5D3E-430F-AD68-E543D8228ED1}" presName="connectorText" presStyleLbl="sibTrans2D1" presStyleIdx="0" presStyleCnt="3"/>
      <dgm:spPr/>
    </dgm:pt>
    <dgm:pt modelId="{4EB37ED2-9D28-4944-812E-9150280E1F94}" type="pres">
      <dgm:prSet presAssocID="{8058F452-D891-4C62-A560-57561705D9BD}" presName="node" presStyleLbl="node1" presStyleIdx="1" presStyleCnt="4">
        <dgm:presLayoutVars>
          <dgm:bulletEnabled val="1"/>
        </dgm:presLayoutVars>
      </dgm:prSet>
      <dgm:spPr/>
    </dgm:pt>
    <dgm:pt modelId="{7ACE8AC8-75AC-4338-A22F-4DEF7580AD02}" type="pres">
      <dgm:prSet presAssocID="{23D84D11-DDB8-4B07-8248-CC35FD2912B6}" presName="sibTrans" presStyleLbl="sibTrans2D1" presStyleIdx="1" presStyleCnt="3"/>
      <dgm:spPr/>
    </dgm:pt>
    <dgm:pt modelId="{BBE4A3B6-050A-49D2-A7C0-38AD3604E14D}" type="pres">
      <dgm:prSet presAssocID="{23D84D11-DDB8-4B07-8248-CC35FD2912B6}" presName="connectorText" presStyleLbl="sibTrans2D1" presStyleIdx="1" presStyleCnt="3"/>
      <dgm:spPr/>
    </dgm:pt>
    <dgm:pt modelId="{1CB889AE-32EA-4E71-AFAF-9A4A46827AFB}" type="pres">
      <dgm:prSet presAssocID="{EBBEA4A4-ADA4-478A-B697-4BFF714FA86C}" presName="node" presStyleLbl="node1" presStyleIdx="2" presStyleCnt="4">
        <dgm:presLayoutVars>
          <dgm:bulletEnabled val="1"/>
        </dgm:presLayoutVars>
      </dgm:prSet>
      <dgm:spPr/>
    </dgm:pt>
    <dgm:pt modelId="{B7061C7B-268F-4751-838A-BD98E78EF100}" type="pres">
      <dgm:prSet presAssocID="{8790433F-3C61-42E5-A593-0B44D3F0A273}" presName="sibTrans" presStyleLbl="sibTrans2D1" presStyleIdx="2" presStyleCnt="3"/>
      <dgm:spPr/>
    </dgm:pt>
    <dgm:pt modelId="{E3E562BD-9EBE-4350-AFDB-66426E4D2EFD}" type="pres">
      <dgm:prSet presAssocID="{8790433F-3C61-42E5-A593-0B44D3F0A273}" presName="connectorText" presStyleLbl="sibTrans2D1" presStyleIdx="2" presStyleCnt="3"/>
      <dgm:spPr/>
    </dgm:pt>
    <dgm:pt modelId="{98219D4A-3831-4C51-94EB-B002B9D3D62D}" type="pres">
      <dgm:prSet presAssocID="{A781E970-2670-4176-AD18-0943A09694B8}" presName="node" presStyleLbl="node1" presStyleIdx="3" presStyleCnt="4">
        <dgm:presLayoutVars>
          <dgm:bulletEnabled val="1"/>
        </dgm:presLayoutVars>
      </dgm:prSet>
      <dgm:spPr/>
    </dgm:pt>
  </dgm:ptLst>
  <dgm:cxnLst>
    <dgm:cxn modelId="{EB3A890B-3574-4FB1-8B45-3C15629DEABC}" type="presOf" srcId="{507D0D8F-5D3E-430F-AD68-E543D8228ED1}" destId="{AFCB7656-F4F0-4C0E-BC2F-4D181FD94A48}" srcOrd="1" destOrd="0" presId="urn:microsoft.com/office/officeart/2005/8/layout/process1"/>
    <dgm:cxn modelId="{25C82D0C-601F-4ED7-B54F-C6E3934389A8}" type="presOf" srcId="{507D0D8F-5D3E-430F-AD68-E543D8228ED1}" destId="{AE84704D-8783-4632-91FF-9C21F9B7B37D}" srcOrd="0" destOrd="0" presId="urn:microsoft.com/office/officeart/2005/8/layout/process1"/>
    <dgm:cxn modelId="{99D2CA22-AE83-4007-9639-A72ED58AD091}" srcId="{62369C6F-2EA4-4FD7-B840-109CA752D74E}" destId="{80BBE505-457B-4E70-8944-CA246589A607}" srcOrd="0" destOrd="0" parTransId="{E12639FC-9EDC-42DF-8D59-9210C84642BF}" sibTransId="{507D0D8F-5D3E-430F-AD68-E543D8228ED1}"/>
    <dgm:cxn modelId="{735FDD29-0BE0-4786-9CC6-5C5AE4C8A28E}" srcId="{62369C6F-2EA4-4FD7-B840-109CA752D74E}" destId="{8058F452-D891-4C62-A560-57561705D9BD}" srcOrd="1" destOrd="0" parTransId="{07734139-F587-402B-97F9-4C72919994D4}" sibTransId="{23D84D11-DDB8-4B07-8248-CC35FD2912B6}"/>
    <dgm:cxn modelId="{F3B6A22A-9522-4EF4-8CED-3A148404FD21}" type="presOf" srcId="{8058F452-D891-4C62-A560-57561705D9BD}" destId="{4EB37ED2-9D28-4944-812E-9150280E1F94}" srcOrd="0" destOrd="0" presId="urn:microsoft.com/office/officeart/2005/8/layout/process1"/>
    <dgm:cxn modelId="{5C31935E-9F1A-4814-8944-D8E9AD103760}" type="presOf" srcId="{23D84D11-DDB8-4B07-8248-CC35FD2912B6}" destId="{BBE4A3B6-050A-49D2-A7C0-38AD3604E14D}" srcOrd="1" destOrd="0" presId="urn:microsoft.com/office/officeart/2005/8/layout/process1"/>
    <dgm:cxn modelId="{9CC3D673-B213-4EB0-A0DE-ACABAA1B09E7}" type="presOf" srcId="{8790433F-3C61-42E5-A593-0B44D3F0A273}" destId="{E3E562BD-9EBE-4350-AFDB-66426E4D2EFD}" srcOrd="1" destOrd="0" presId="urn:microsoft.com/office/officeart/2005/8/layout/process1"/>
    <dgm:cxn modelId="{53361879-7AAC-4DAA-B296-41E340C330A8}" srcId="{62369C6F-2EA4-4FD7-B840-109CA752D74E}" destId="{A781E970-2670-4176-AD18-0943A09694B8}" srcOrd="3" destOrd="0" parTransId="{0B4A4F7A-7D8C-4B9E-8D55-CD5B82B345C3}" sibTransId="{C3EA71A6-1995-4594-83B5-4063CEEFF51F}"/>
    <dgm:cxn modelId="{C94BD085-C739-47BD-A7D1-97BC3B877C24}" type="presOf" srcId="{23D84D11-DDB8-4B07-8248-CC35FD2912B6}" destId="{7ACE8AC8-75AC-4338-A22F-4DEF7580AD02}" srcOrd="0" destOrd="0" presId="urn:microsoft.com/office/officeart/2005/8/layout/process1"/>
    <dgm:cxn modelId="{D9C0D89E-5F9C-42A2-B6CB-F611578D408C}" type="presOf" srcId="{8790433F-3C61-42E5-A593-0B44D3F0A273}" destId="{B7061C7B-268F-4751-838A-BD98E78EF100}" srcOrd="0" destOrd="0" presId="urn:microsoft.com/office/officeart/2005/8/layout/process1"/>
    <dgm:cxn modelId="{C1DB1CC0-0365-4414-AF92-06D02FCFB5CC}" type="presOf" srcId="{80BBE505-457B-4E70-8944-CA246589A607}" destId="{48607226-8CDF-4D35-8C32-0D0461324362}" srcOrd="0" destOrd="0" presId="urn:microsoft.com/office/officeart/2005/8/layout/process1"/>
    <dgm:cxn modelId="{238E1FC1-5633-4402-BFAF-AC34B8BE29B4}" type="presOf" srcId="{EBBEA4A4-ADA4-478A-B697-4BFF714FA86C}" destId="{1CB889AE-32EA-4E71-AFAF-9A4A46827AFB}" srcOrd="0" destOrd="0" presId="urn:microsoft.com/office/officeart/2005/8/layout/process1"/>
    <dgm:cxn modelId="{6BAD04ED-5F45-4F88-B6E9-B2815D3E2B6F}" type="presOf" srcId="{A781E970-2670-4176-AD18-0943A09694B8}" destId="{98219D4A-3831-4C51-94EB-B002B9D3D62D}" srcOrd="0" destOrd="0" presId="urn:microsoft.com/office/officeart/2005/8/layout/process1"/>
    <dgm:cxn modelId="{056C71F5-BC79-42FE-A528-20773ACCEA6E}" srcId="{62369C6F-2EA4-4FD7-B840-109CA752D74E}" destId="{EBBEA4A4-ADA4-478A-B697-4BFF714FA86C}" srcOrd="2" destOrd="0" parTransId="{B412C337-475D-4070-93B1-80561AB5BA39}" sibTransId="{8790433F-3C61-42E5-A593-0B44D3F0A273}"/>
    <dgm:cxn modelId="{8AAE49FE-4C07-41BE-B2F8-B02BF1D9AB6C}" type="presOf" srcId="{62369C6F-2EA4-4FD7-B840-109CA752D74E}" destId="{0B7B09E5-C491-4EB8-95D8-C0A569399827}" srcOrd="0" destOrd="0" presId="urn:microsoft.com/office/officeart/2005/8/layout/process1"/>
    <dgm:cxn modelId="{2582EB3F-64FD-4D20-93D9-BBB6BDFC47E1}" type="presParOf" srcId="{0B7B09E5-C491-4EB8-95D8-C0A569399827}" destId="{48607226-8CDF-4D35-8C32-0D0461324362}" srcOrd="0" destOrd="0" presId="urn:microsoft.com/office/officeart/2005/8/layout/process1"/>
    <dgm:cxn modelId="{01C8DB60-08E7-48FE-8385-1B5AA151506E}" type="presParOf" srcId="{0B7B09E5-C491-4EB8-95D8-C0A569399827}" destId="{AE84704D-8783-4632-91FF-9C21F9B7B37D}" srcOrd="1" destOrd="0" presId="urn:microsoft.com/office/officeart/2005/8/layout/process1"/>
    <dgm:cxn modelId="{3B75DB43-4451-4FB2-9AF7-1AB66B7DA6F4}" type="presParOf" srcId="{AE84704D-8783-4632-91FF-9C21F9B7B37D}" destId="{AFCB7656-F4F0-4C0E-BC2F-4D181FD94A48}" srcOrd="0" destOrd="0" presId="urn:microsoft.com/office/officeart/2005/8/layout/process1"/>
    <dgm:cxn modelId="{BF2F8DCC-152B-48C8-8DDA-E7DC0E1294E6}" type="presParOf" srcId="{0B7B09E5-C491-4EB8-95D8-C0A569399827}" destId="{4EB37ED2-9D28-4944-812E-9150280E1F94}" srcOrd="2" destOrd="0" presId="urn:microsoft.com/office/officeart/2005/8/layout/process1"/>
    <dgm:cxn modelId="{F4E571F6-AAB0-4E80-A454-DDB1D84B59A2}" type="presParOf" srcId="{0B7B09E5-C491-4EB8-95D8-C0A569399827}" destId="{7ACE8AC8-75AC-4338-A22F-4DEF7580AD02}" srcOrd="3" destOrd="0" presId="urn:microsoft.com/office/officeart/2005/8/layout/process1"/>
    <dgm:cxn modelId="{0F540E7E-B9D7-4685-A1F9-241D13590C95}" type="presParOf" srcId="{7ACE8AC8-75AC-4338-A22F-4DEF7580AD02}" destId="{BBE4A3B6-050A-49D2-A7C0-38AD3604E14D}" srcOrd="0" destOrd="0" presId="urn:microsoft.com/office/officeart/2005/8/layout/process1"/>
    <dgm:cxn modelId="{3E41557D-EBCB-4C0B-A5FC-BEE2418A431F}" type="presParOf" srcId="{0B7B09E5-C491-4EB8-95D8-C0A569399827}" destId="{1CB889AE-32EA-4E71-AFAF-9A4A46827AFB}" srcOrd="4" destOrd="0" presId="urn:microsoft.com/office/officeart/2005/8/layout/process1"/>
    <dgm:cxn modelId="{0E343F08-4496-4BDC-8D24-193A3F54224B}" type="presParOf" srcId="{0B7B09E5-C491-4EB8-95D8-C0A569399827}" destId="{B7061C7B-268F-4751-838A-BD98E78EF100}" srcOrd="5" destOrd="0" presId="urn:microsoft.com/office/officeart/2005/8/layout/process1"/>
    <dgm:cxn modelId="{1B6DEB40-2976-45D0-B8AC-CADCE61220EA}" type="presParOf" srcId="{B7061C7B-268F-4751-838A-BD98E78EF100}" destId="{E3E562BD-9EBE-4350-AFDB-66426E4D2EFD}" srcOrd="0" destOrd="0" presId="urn:microsoft.com/office/officeart/2005/8/layout/process1"/>
    <dgm:cxn modelId="{B7EA5E8B-DB34-4F9C-9647-6538EDAB619A}" type="presParOf" srcId="{0B7B09E5-C491-4EB8-95D8-C0A569399827}" destId="{98219D4A-3831-4C51-94EB-B002B9D3D62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17F31F5-AB51-42B1-BEA2-F52644A80821}" type="doc">
      <dgm:prSet loTypeId="urn:microsoft.com/office/officeart/2005/8/layout/orgChart1" loCatId="hierarchy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85AC8E5-8F64-41F2-8FF4-5C17B262ED19}">
      <dgm:prSet phldr="0"/>
      <dgm:spPr/>
      <dgm:t>
        <a:bodyPr/>
        <a:lstStyle/>
        <a:p>
          <a:pPr rtl="0"/>
          <a:r>
            <a:rPr lang="en-US">
              <a:latin typeface="Arial"/>
              <a:cs typeface="Arial"/>
            </a:rPr>
            <a:t>Advanced Optimization Techniques</a:t>
          </a:r>
        </a:p>
      </dgm:t>
    </dgm:pt>
    <dgm:pt modelId="{197BA123-DB23-4D58-8B6B-44713CC923A6}" type="parTrans" cxnId="{0660565B-8D90-49B1-94B4-F77D45C56D4E}">
      <dgm:prSet/>
      <dgm:spPr/>
    </dgm:pt>
    <dgm:pt modelId="{7C74F05F-D066-4510-A101-C0232E5CB338}" type="sibTrans" cxnId="{0660565B-8D90-49B1-94B4-F77D45C56D4E}">
      <dgm:prSet/>
      <dgm:spPr/>
    </dgm:pt>
    <dgm:pt modelId="{AFFA52DB-9DD2-4EF5-811B-6FD840DA86A7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Particle Swarm Optimization (PSO)</a:t>
          </a:r>
        </a:p>
      </dgm:t>
    </dgm:pt>
    <dgm:pt modelId="{7DE82E94-931B-4A3E-A526-8063EE738EBE}" type="parTrans" cxnId="{2F6F652D-A549-4F93-BF75-5307BCF9344A}">
      <dgm:prSet/>
      <dgm:spPr/>
    </dgm:pt>
    <dgm:pt modelId="{1659C8E8-74C8-4B46-919A-D541616556F0}" type="sibTrans" cxnId="{2F6F652D-A549-4F93-BF75-5307BCF9344A}">
      <dgm:prSet/>
      <dgm:spPr/>
    </dgm:pt>
    <dgm:pt modelId="{C21F36DF-4715-485B-9AC9-DDCEB1AA613E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Neural Network-Based Optimization</a:t>
          </a:r>
        </a:p>
      </dgm:t>
    </dgm:pt>
    <dgm:pt modelId="{227F70A5-0015-4F1D-95DD-4CA691D1A675}" type="parTrans" cxnId="{B0294FA1-1DF8-4D54-9875-EE502A1C2BF1}">
      <dgm:prSet/>
      <dgm:spPr/>
    </dgm:pt>
    <dgm:pt modelId="{82516AC7-F198-483F-B61C-FAC7F31D10A2}" type="sibTrans" cxnId="{B0294FA1-1DF8-4D54-9875-EE502A1C2BF1}">
      <dgm:prSet/>
      <dgm:spPr/>
    </dgm:pt>
    <dgm:pt modelId="{A8F7C3AD-51E5-4C92-8D8D-73771D51DDD2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Study on Fabrication Imperfections</a:t>
          </a:r>
        </a:p>
      </dgm:t>
    </dgm:pt>
    <dgm:pt modelId="{E14906DE-E7FA-43E1-BE30-B4230DDCE9D2}" type="parTrans" cxnId="{3C547415-B96F-43F8-AFF5-5B07E0B71E66}">
      <dgm:prSet/>
      <dgm:spPr/>
    </dgm:pt>
    <dgm:pt modelId="{6AAC6165-FEE8-4FCC-83B6-9AB414104561}" type="sibTrans" cxnId="{3C547415-B96F-43F8-AFF5-5B07E0B71E66}">
      <dgm:prSet/>
      <dgm:spPr/>
    </dgm:pt>
    <dgm:pt modelId="{831130D8-B0FC-4EAF-B4CA-DB8A01C50D18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Experimental Validation</a:t>
          </a:r>
        </a:p>
      </dgm:t>
    </dgm:pt>
    <dgm:pt modelId="{B4FC6A1D-387A-449B-BB34-6A5D9E0F0184}" type="parTrans" cxnId="{55E396C5-4FDC-4F33-8BBC-4A4B94F99416}">
      <dgm:prSet/>
      <dgm:spPr/>
    </dgm:pt>
    <dgm:pt modelId="{1D417A7B-3C2C-4DD0-B3DA-0CA32C16D4FD}" type="sibTrans" cxnId="{55E396C5-4FDC-4F33-8BBC-4A4B94F99416}">
      <dgm:prSet/>
      <dgm:spPr/>
    </dgm:pt>
    <dgm:pt modelId="{BE4EBDF5-DF48-4BAE-810B-C7496102979C}" type="pres">
      <dgm:prSet presAssocID="{017F31F5-AB51-42B1-BEA2-F52644A808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EC9D091-EA79-401F-B4BB-82155BDD78B3}" type="pres">
      <dgm:prSet presAssocID="{B85AC8E5-8F64-41F2-8FF4-5C17B262ED19}" presName="hierRoot1" presStyleCnt="0">
        <dgm:presLayoutVars>
          <dgm:hierBranch val="init"/>
        </dgm:presLayoutVars>
      </dgm:prSet>
      <dgm:spPr/>
    </dgm:pt>
    <dgm:pt modelId="{1E07B615-ED13-4345-9364-A1BA6536FD12}" type="pres">
      <dgm:prSet presAssocID="{B85AC8E5-8F64-41F2-8FF4-5C17B262ED19}" presName="rootComposite1" presStyleCnt="0"/>
      <dgm:spPr/>
    </dgm:pt>
    <dgm:pt modelId="{2902D64A-6C38-44F6-82D7-864016FF8933}" type="pres">
      <dgm:prSet presAssocID="{B85AC8E5-8F64-41F2-8FF4-5C17B262ED19}" presName="rootText1" presStyleLbl="node0" presStyleIdx="0" presStyleCnt="3">
        <dgm:presLayoutVars>
          <dgm:chPref val="3"/>
        </dgm:presLayoutVars>
      </dgm:prSet>
      <dgm:spPr/>
    </dgm:pt>
    <dgm:pt modelId="{1B8F86E0-B6C6-485C-BF74-ABE87AFF944F}" type="pres">
      <dgm:prSet presAssocID="{B85AC8E5-8F64-41F2-8FF4-5C17B262ED19}" presName="rootConnector1" presStyleLbl="node1" presStyleIdx="0" presStyleCnt="0"/>
      <dgm:spPr/>
    </dgm:pt>
    <dgm:pt modelId="{76B8DED0-A32E-46D0-AF2D-14D63F7110EB}" type="pres">
      <dgm:prSet presAssocID="{B85AC8E5-8F64-41F2-8FF4-5C17B262ED19}" presName="hierChild2" presStyleCnt="0"/>
      <dgm:spPr/>
    </dgm:pt>
    <dgm:pt modelId="{E6C34AA9-CF95-4220-87F4-0E0561B81B43}" type="pres">
      <dgm:prSet presAssocID="{7DE82E94-931B-4A3E-A526-8063EE738EBE}" presName="Name37" presStyleLbl="parChTrans1D2" presStyleIdx="0" presStyleCnt="2"/>
      <dgm:spPr/>
    </dgm:pt>
    <dgm:pt modelId="{87DB080A-845B-4805-B7D4-50A5EF3A9FDE}" type="pres">
      <dgm:prSet presAssocID="{AFFA52DB-9DD2-4EF5-811B-6FD840DA86A7}" presName="hierRoot2" presStyleCnt="0">
        <dgm:presLayoutVars>
          <dgm:hierBranch val="init"/>
        </dgm:presLayoutVars>
      </dgm:prSet>
      <dgm:spPr/>
    </dgm:pt>
    <dgm:pt modelId="{F1E9A94C-A26F-42F5-BB99-6D4633BA91FE}" type="pres">
      <dgm:prSet presAssocID="{AFFA52DB-9DD2-4EF5-811B-6FD840DA86A7}" presName="rootComposite" presStyleCnt="0"/>
      <dgm:spPr/>
    </dgm:pt>
    <dgm:pt modelId="{0CA58D59-F13F-418E-9F78-5889B474F685}" type="pres">
      <dgm:prSet presAssocID="{AFFA52DB-9DD2-4EF5-811B-6FD840DA86A7}" presName="rootText" presStyleLbl="node2" presStyleIdx="0" presStyleCnt="2">
        <dgm:presLayoutVars>
          <dgm:chPref val="3"/>
        </dgm:presLayoutVars>
      </dgm:prSet>
      <dgm:spPr/>
    </dgm:pt>
    <dgm:pt modelId="{B8FB074F-9A0C-47E8-87C0-620658271BB5}" type="pres">
      <dgm:prSet presAssocID="{AFFA52DB-9DD2-4EF5-811B-6FD840DA86A7}" presName="rootConnector" presStyleLbl="node2" presStyleIdx="0" presStyleCnt="2"/>
      <dgm:spPr/>
    </dgm:pt>
    <dgm:pt modelId="{6FFAE1A1-58B9-453D-AE7C-129767E0E293}" type="pres">
      <dgm:prSet presAssocID="{AFFA52DB-9DD2-4EF5-811B-6FD840DA86A7}" presName="hierChild4" presStyleCnt="0"/>
      <dgm:spPr/>
    </dgm:pt>
    <dgm:pt modelId="{4F3A9D5B-1196-49E5-990D-3E315CE8A6E4}" type="pres">
      <dgm:prSet presAssocID="{AFFA52DB-9DD2-4EF5-811B-6FD840DA86A7}" presName="hierChild5" presStyleCnt="0"/>
      <dgm:spPr/>
    </dgm:pt>
    <dgm:pt modelId="{D3F654D7-4EBD-44F8-9F3A-1A0C5A0BDDAC}" type="pres">
      <dgm:prSet presAssocID="{227F70A5-0015-4F1D-95DD-4CA691D1A675}" presName="Name37" presStyleLbl="parChTrans1D2" presStyleIdx="1" presStyleCnt="2"/>
      <dgm:spPr/>
    </dgm:pt>
    <dgm:pt modelId="{D3EC0475-1E88-4263-85A0-43A265D1097A}" type="pres">
      <dgm:prSet presAssocID="{C21F36DF-4715-485B-9AC9-DDCEB1AA613E}" presName="hierRoot2" presStyleCnt="0">
        <dgm:presLayoutVars>
          <dgm:hierBranch val="init"/>
        </dgm:presLayoutVars>
      </dgm:prSet>
      <dgm:spPr/>
    </dgm:pt>
    <dgm:pt modelId="{3052F652-7177-40D8-8A9E-C54295E9D3F3}" type="pres">
      <dgm:prSet presAssocID="{C21F36DF-4715-485B-9AC9-DDCEB1AA613E}" presName="rootComposite" presStyleCnt="0"/>
      <dgm:spPr/>
    </dgm:pt>
    <dgm:pt modelId="{E00DF216-3ECC-4AD3-AEDD-AE857A2EA847}" type="pres">
      <dgm:prSet presAssocID="{C21F36DF-4715-485B-9AC9-DDCEB1AA613E}" presName="rootText" presStyleLbl="node2" presStyleIdx="1" presStyleCnt="2">
        <dgm:presLayoutVars>
          <dgm:chPref val="3"/>
        </dgm:presLayoutVars>
      </dgm:prSet>
      <dgm:spPr/>
    </dgm:pt>
    <dgm:pt modelId="{450556EA-7728-4353-909F-58BCDCE426B1}" type="pres">
      <dgm:prSet presAssocID="{C21F36DF-4715-485B-9AC9-DDCEB1AA613E}" presName="rootConnector" presStyleLbl="node2" presStyleIdx="1" presStyleCnt="2"/>
      <dgm:spPr/>
    </dgm:pt>
    <dgm:pt modelId="{373797D0-7E38-4C48-815D-BA73F97D5205}" type="pres">
      <dgm:prSet presAssocID="{C21F36DF-4715-485B-9AC9-DDCEB1AA613E}" presName="hierChild4" presStyleCnt="0"/>
      <dgm:spPr/>
    </dgm:pt>
    <dgm:pt modelId="{26C9C7D0-9387-4D91-B4C7-6E7B15983026}" type="pres">
      <dgm:prSet presAssocID="{C21F36DF-4715-485B-9AC9-DDCEB1AA613E}" presName="hierChild5" presStyleCnt="0"/>
      <dgm:spPr/>
    </dgm:pt>
    <dgm:pt modelId="{56BB6598-715F-41B8-A204-E29AF3FFF753}" type="pres">
      <dgm:prSet presAssocID="{B85AC8E5-8F64-41F2-8FF4-5C17B262ED19}" presName="hierChild3" presStyleCnt="0"/>
      <dgm:spPr/>
    </dgm:pt>
    <dgm:pt modelId="{4E7DAC76-454D-46C9-8C57-7A9B305FED00}" type="pres">
      <dgm:prSet presAssocID="{A8F7C3AD-51E5-4C92-8D8D-73771D51DDD2}" presName="hierRoot1" presStyleCnt="0">
        <dgm:presLayoutVars>
          <dgm:hierBranch val="init"/>
        </dgm:presLayoutVars>
      </dgm:prSet>
      <dgm:spPr/>
    </dgm:pt>
    <dgm:pt modelId="{CCB9E350-F908-49EA-8663-1E0A4DEB388C}" type="pres">
      <dgm:prSet presAssocID="{A8F7C3AD-51E5-4C92-8D8D-73771D51DDD2}" presName="rootComposite1" presStyleCnt="0"/>
      <dgm:spPr/>
    </dgm:pt>
    <dgm:pt modelId="{8BBEA592-CB0D-413C-A3B3-B16D9D3A1A4C}" type="pres">
      <dgm:prSet presAssocID="{A8F7C3AD-51E5-4C92-8D8D-73771D51DDD2}" presName="rootText1" presStyleLbl="node0" presStyleIdx="1" presStyleCnt="3">
        <dgm:presLayoutVars>
          <dgm:chPref val="3"/>
        </dgm:presLayoutVars>
      </dgm:prSet>
      <dgm:spPr/>
    </dgm:pt>
    <dgm:pt modelId="{A63CECF8-CBDD-418C-BAE6-4DEDEA67350B}" type="pres">
      <dgm:prSet presAssocID="{A8F7C3AD-51E5-4C92-8D8D-73771D51DDD2}" presName="rootConnector1" presStyleLbl="node1" presStyleIdx="0" presStyleCnt="0"/>
      <dgm:spPr/>
    </dgm:pt>
    <dgm:pt modelId="{F117B874-DC11-4C7A-B3DD-B993A1D35D15}" type="pres">
      <dgm:prSet presAssocID="{A8F7C3AD-51E5-4C92-8D8D-73771D51DDD2}" presName="hierChild2" presStyleCnt="0"/>
      <dgm:spPr/>
    </dgm:pt>
    <dgm:pt modelId="{1E6B6E53-DE05-4069-92EF-14C67C72CC2F}" type="pres">
      <dgm:prSet presAssocID="{A8F7C3AD-51E5-4C92-8D8D-73771D51DDD2}" presName="hierChild3" presStyleCnt="0"/>
      <dgm:spPr/>
    </dgm:pt>
    <dgm:pt modelId="{12DACFA4-A56B-493F-9D1F-885198BA1BDB}" type="pres">
      <dgm:prSet presAssocID="{831130D8-B0FC-4EAF-B4CA-DB8A01C50D18}" presName="hierRoot1" presStyleCnt="0">
        <dgm:presLayoutVars>
          <dgm:hierBranch val="init"/>
        </dgm:presLayoutVars>
      </dgm:prSet>
      <dgm:spPr/>
    </dgm:pt>
    <dgm:pt modelId="{B88097E6-A02E-493D-8EC2-F68419AC4009}" type="pres">
      <dgm:prSet presAssocID="{831130D8-B0FC-4EAF-B4CA-DB8A01C50D18}" presName="rootComposite1" presStyleCnt="0"/>
      <dgm:spPr/>
    </dgm:pt>
    <dgm:pt modelId="{C3D7F278-7B80-44A7-9E69-419D7D8D24D7}" type="pres">
      <dgm:prSet presAssocID="{831130D8-B0FC-4EAF-B4CA-DB8A01C50D18}" presName="rootText1" presStyleLbl="node0" presStyleIdx="2" presStyleCnt="3">
        <dgm:presLayoutVars>
          <dgm:chPref val="3"/>
        </dgm:presLayoutVars>
      </dgm:prSet>
      <dgm:spPr/>
    </dgm:pt>
    <dgm:pt modelId="{E98F2C96-ADFE-4EB0-AE2A-17270F7D239B}" type="pres">
      <dgm:prSet presAssocID="{831130D8-B0FC-4EAF-B4CA-DB8A01C50D18}" presName="rootConnector1" presStyleLbl="node1" presStyleIdx="0" presStyleCnt="0"/>
      <dgm:spPr/>
    </dgm:pt>
    <dgm:pt modelId="{AA0D4689-4942-4E33-9804-2413DC9643C4}" type="pres">
      <dgm:prSet presAssocID="{831130D8-B0FC-4EAF-B4CA-DB8A01C50D18}" presName="hierChild2" presStyleCnt="0"/>
      <dgm:spPr/>
    </dgm:pt>
    <dgm:pt modelId="{7A90C581-0A38-44C6-BDE2-C5A590EA6889}" type="pres">
      <dgm:prSet presAssocID="{831130D8-B0FC-4EAF-B4CA-DB8A01C50D18}" presName="hierChild3" presStyleCnt="0"/>
      <dgm:spPr/>
    </dgm:pt>
  </dgm:ptLst>
  <dgm:cxnLst>
    <dgm:cxn modelId="{3C547415-B96F-43F8-AFF5-5B07E0B71E66}" srcId="{017F31F5-AB51-42B1-BEA2-F52644A80821}" destId="{A8F7C3AD-51E5-4C92-8D8D-73771D51DDD2}" srcOrd="1" destOrd="0" parTransId="{E14906DE-E7FA-43E1-BE30-B4230DDCE9D2}" sibTransId="{6AAC6165-FEE8-4FCC-83B6-9AB414104561}"/>
    <dgm:cxn modelId="{18B1F525-1539-4A94-B96D-8C30BB488E3B}" type="presOf" srcId="{831130D8-B0FC-4EAF-B4CA-DB8A01C50D18}" destId="{E98F2C96-ADFE-4EB0-AE2A-17270F7D239B}" srcOrd="1" destOrd="0" presId="urn:microsoft.com/office/officeart/2005/8/layout/orgChart1"/>
    <dgm:cxn modelId="{2F6F652D-A549-4F93-BF75-5307BCF9344A}" srcId="{B85AC8E5-8F64-41F2-8FF4-5C17B262ED19}" destId="{AFFA52DB-9DD2-4EF5-811B-6FD840DA86A7}" srcOrd="0" destOrd="0" parTransId="{7DE82E94-931B-4A3E-A526-8063EE738EBE}" sibTransId="{1659C8E8-74C8-4B46-919A-D541616556F0}"/>
    <dgm:cxn modelId="{9BDF9337-489A-4FC8-B40E-BD9186419626}" type="presOf" srcId="{017F31F5-AB51-42B1-BEA2-F52644A80821}" destId="{BE4EBDF5-DF48-4BAE-810B-C7496102979C}" srcOrd="0" destOrd="0" presId="urn:microsoft.com/office/officeart/2005/8/layout/orgChart1"/>
    <dgm:cxn modelId="{0660565B-8D90-49B1-94B4-F77D45C56D4E}" srcId="{017F31F5-AB51-42B1-BEA2-F52644A80821}" destId="{B85AC8E5-8F64-41F2-8FF4-5C17B262ED19}" srcOrd="0" destOrd="0" parTransId="{197BA123-DB23-4D58-8B6B-44713CC923A6}" sibTransId="{7C74F05F-D066-4510-A101-C0232E5CB338}"/>
    <dgm:cxn modelId="{77918A5E-ADA0-4BBB-BA12-EE702CEF6A0B}" type="presOf" srcId="{7DE82E94-931B-4A3E-A526-8063EE738EBE}" destId="{E6C34AA9-CF95-4220-87F4-0E0561B81B43}" srcOrd="0" destOrd="0" presId="urn:microsoft.com/office/officeart/2005/8/layout/orgChart1"/>
    <dgm:cxn modelId="{D40A1977-FF46-4EE8-AE69-757EA19E4FF4}" type="presOf" srcId="{A8F7C3AD-51E5-4C92-8D8D-73771D51DDD2}" destId="{A63CECF8-CBDD-418C-BAE6-4DEDEA67350B}" srcOrd="1" destOrd="0" presId="urn:microsoft.com/office/officeart/2005/8/layout/orgChart1"/>
    <dgm:cxn modelId="{2E2A067D-FE6E-4CF2-B456-7D7E768134D5}" type="presOf" srcId="{227F70A5-0015-4F1D-95DD-4CA691D1A675}" destId="{D3F654D7-4EBD-44F8-9F3A-1A0C5A0BDDAC}" srcOrd="0" destOrd="0" presId="urn:microsoft.com/office/officeart/2005/8/layout/orgChart1"/>
    <dgm:cxn modelId="{9D5035A0-1CDA-4533-9291-9EC277779A58}" type="presOf" srcId="{C21F36DF-4715-485B-9AC9-DDCEB1AA613E}" destId="{450556EA-7728-4353-909F-58BCDCE426B1}" srcOrd="1" destOrd="0" presId="urn:microsoft.com/office/officeart/2005/8/layout/orgChart1"/>
    <dgm:cxn modelId="{115F97A0-2E22-4B0A-9547-C8437FD144A8}" type="presOf" srcId="{B85AC8E5-8F64-41F2-8FF4-5C17B262ED19}" destId="{2902D64A-6C38-44F6-82D7-864016FF8933}" srcOrd="0" destOrd="0" presId="urn:microsoft.com/office/officeart/2005/8/layout/orgChart1"/>
    <dgm:cxn modelId="{B0294FA1-1DF8-4D54-9875-EE502A1C2BF1}" srcId="{B85AC8E5-8F64-41F2-8FF4-5C17B262ED19}" destId="{C21F36DF-4715-485B-9AC9-DDCEB1AA613E}" srcOrd="1" destOrd="0" parTransId="{227F70A5-0015-4F1D-95DD-4CA691D1A675}" sibTransId="{82516AC7-F198-483F-B61C-FAC7F31D10A2}"/>
    <dgm:cxn modelId="{57C917AD-D64E-48CE-B97E-7BAD4F75B508}" type="presOf" srcId="{831130D8-B0FC-4EAF-B4CA-DB8A01C50D18}" destId="{C3D7F278-7B80-44A7-9E69-419D7D8D24D7}" srcOrd="0" destOrd="0" presId="urn:microsoft.com/office/officeart/2005/8/layout/orgChart1"/>
    <dgm:cxn modelId="{0776EDBB-7BF3-4475-BC57-0CE15FDC95A5}" type="presOf" srcId="{AFFA52DB-9DD2-4EF5-811B-6FD840DA86A7}" destId="{B8FB074F-9A0C-47E8-87C0-620658271BB5}" srcOrd="1" destOrd="0" presId="urn:microsoft.com/office/officeart/2005/8/layout/orgChart1"/>
    <dgm:cxn modelId="{F575F4BC-87ED-4B16-BEE2-B5F24F979C83}" type="presOf" srcId="{C21F36DF-4715-485B-9AC9-DDCEB1AA613E}" destId="{E00DF216-3ECC-4AD3-AEDD-AE857A2EA847}" srcOrd="0" destOrd="0" presId="urn:microsoft.com/office/officeart/2005/8/layout/orgChart1"/>
    <dgm:cxn modelId="{D2B31CBE-1C03-4C33-B9AD-3DEEA8D4CD7A}" type="presOf" srcId="{B85AC8E5-8F64-41F2-8FF4-5C17B262ED19}" destId="{1B8F86E0-B6C6-485C-BF74-ABE87AFF944F}" srcOrd="1" destOrd="0" presId="urn:microsoft.com/office/officeart/2005/8/layout/orgChart1"/>
    <dgm:cxn modelId="{55E396C5-4FDC-4F33-8BBC-4A4B94F99416}" srcId="{017F31F5-AB51-42B1-BEA2-F52644A80821}" destId="{831130D8-B0FC-4EAF-B4CA-DB8A01C50D18}" srcOrd="2" destOrd="0" parTransId="{B4FC6A1D-387A-449B-BB34-6A5D9E0F0184}" sibTransId="{1D417A7B-3C2C-4DD0-B3DA-0CA32C16D4FD}"/>
    <dgm:cxn modelId="{F28475CE-9039-4927-A55A-080F53632CE3}" type="presOf" srcId="{AFFA52DB-9DD2-4EF5-811B-6FD840DA86A7}" destId="{0CA58D59-F13F-418E-9F78-5889B474F685}" srcOrd="0" destOrd="0" presId="urn:microsoft.com/office/officeart/2005/8/layout/orgChart1"/>
    <dgm:cxn modelId="{EA8C5CDD-4903-43AC-A938-7EF78FEB6EDB}" type="presOf" srcId="{A8F7C3AD-51E5-4C92-8D8D-73771D51DDD2}" destId="{8BBEA592-CB0D-413C-A3B3-B16D9D3A1A4C}" srcOrd="0" destOrd="0" presId="urn:microsoft.com/office/officeart/2005/8/layout/orgChart1"/>
    <dgm:cxn modelId="{92F8E919-AB2E-421B-9F81-7EE76EFDC8A4}" type="presParOf" srcId="{BE4EBDF5-DF48-4BAE-810B-C7496102979C}" destId="{6EC9D091-EA79-401F-B4BB-82155BDD78B3}" srcOrd="0" destOrd="0" presId="urn:microsoft.com/office/officeart/2005/8/layout/orgChart1"/>
    <dgm:cxn modelId="{10B599C7-1FAF-43FA-866B-50869296D8C9}" type="presParOf" srcId="{6EC9D091-EA79-401F-B4BB-82155BDD78B3}" destId="{1E07B615-ED13-4345-9364-A1BA6536FD12}" srcOrd="0" destOrd="0" presId="urn:microsoft.com/office/officeart/2005/8/layout/orgChart1"/>
    <dgm:cxn modelId="{1B60C184-0899-44F9-9D06-CEB70E497E5C}" type="presParOf" srcId="{1E07B615-ED13-4345-9364-A1BA6536FD12}" destId="{2902D64A-6C38-44F6-82D7-864016FF8933}" srcOrd="0" destOrd="0" presId="urn:microsoft.com/office/officeart/2005/8/layout/orgChart1"/>
    <dgm:cxn modelId="{1E7B8CDA-9589-416B-9E18-FD193118F298}" type="presParOf" srcId="{1E07B615-ED13-4345-9364-A1BA6536FD12}" destId="{1B8F86E0-B6C6-485C-BF74-ABE87AFF944F}" srcOrd="1" destOrd="0" presId="urn:microsoft.com/office/officeart/2005/8/layout/orgChart1"/>
    <dgm:cxn modelId="{CA057113-FE17-44C1-9E6B-4FCB92E5D9B2}" type="presParOf" srcId="{6EC9D091-EA79-401F-B4BB-82155BDD78B3}" destId="{76B8DED0-A32E-46D0-AF2D-14D63F7110EB}" srcOrd="1" destOrd="0" presId="urn:microsoft.com/office/officeart/2005/8/layout/orgChart1"/>
    <dgm:cxn modelId="{BF096EF1-DC02-4607-9749-32DBFD75FCF8}" type="presParOf" srcId="{76B8DED0-A32E-46D0-AF2D-14D63F7110EB}" destId="{E6C34AA9-CF95-4220-87F4-0E0561B81B43}" srcOrd="0" destOrd="0" presId="urn:microsoft.com/office/officeart/2005/8/layout/orgChart1"/>
    <dgm:cxn modelId="{09150D3F-1D40-43A6-9A49-5DFFEA02645E}" type="presParOf" srcId="{76B8DED0-A32E-46D0-AF2D-14D63F7110EB}" destId="{87DB080A-845B-4805-B7D4-50A5EF3A9FDE}" srcOrd="1" destOrd="0" presId="urn:microsoft.com/office/officeart/2005/8/layout/orgChart1"/>
    <dgm:cxn modelId="{13E70214-5633-440C-B20B-64DEEFC25C7D}" type="presParOf" srcId="{87DB080A-845B-4805-B7D4-50A5EF3A9FDE}" destId="{F1E9A94C-A26F-42F5-BB99-6D4633BA91FE}" srcOrd="0" destOrd="0" presId="urn:microsoft.com/office/officeart/2005/8/layout/orgChart1"/>
    <dgm:cxn modelId="{019B90DB-FD6F-4B90-A08A-1EC0181B9C4C}" type="presParOf" srcId="{F1E9A94C-A26F-42F5-BB99-6D4633BA91FE}" destId="{0CA58D59-F13F-418E-9F78-5889B474F685}" srcOrd="0" destOrd="0" presId="urn:microsoft.com/office/officeart/2005/8/layout/orgChart1"/>
    <dgm:cxn modelId="{6BC2F8EB-7361-4BD6-B90B-F4C198F94E1D}" type="presParOf" srcId="{F1E9A94C-A26F-42F5-BB99-6D4633BA91FE}" destId="{B8FB074F-9A0C-47E8-87C0-620658271BB5}" srcOrd="1" destOrd="0" presId="urn:microsoft.com/office/officeart/2005/8/layout/orgChart1"/>
    <dgm:cxn modelId="{1613CF9C-60A7-4AE9-BBA8-9B91EC25F922}" type="presParOf" srcId="{87DB080A-845B-4805-B7D4-50A5EF3A9FDE}" destId="{6FFAE1A1-58B9-453D-AE7C-129767E0E293}" srcOrd="1" destOrd="0" presId="urn:microsoft.com/office/officeart/2005/8/layout/orgChart1"/>
    <dgm:cxn modelId="{983B65CC-056A-464C-9B7B-AEE1BC4917CA}" type="presParOf" srcId="{87DB080A-845B-4805-B7D4-50A5EF3A9FDE}" destId="{4F3A9D5B-1196-49E5-990D-3E315CE8A6E4}" srcOrd="2" destOrd="0" presId="urn:microsoft.com/office/officeart/2005/8/layout/orgChart1"/>
    <dgm:cxn modelId="{74DC157F-5B78-49D1-B2F8-4C96DD40BCEC}" type="presParOf" srcId="{76B8DED0-A32E-46D0-AF2D-14D63F7110EB}" destId="{D3F654D7-4EBD-44F8-9F3A-1A0C5A0BDDAC}" srcOrd="2" destOrd="0" presId="urn:microsoft.com/office/officeart/2005/8/layout/orgChart1"/>
    <dgm:cxn modelId="{9DB2808F-BEEA-408F-9671-5286EB2ED1A7}" type="presParOf" srcId="{76B8DED0-A32E-46D0-AF2D-14D63F7110EB}" destId="{D3EC0475-1E88-4263-85A0-43A265D1097A}" srcOrd="3" destOrd="0" presId="urn:microsoft.com/office/officeart/2005/8/layout/orgChart1"/>
    <dgm:cxn modelId="{873FC1FC-78D7-4481-A4EF-6D7E5C1FDF8C}" type="presParOf" srcId="{D3EC0475-1E88-4263-85A0-43A265D1097A}" destId="{3052F652-7177-40D8-8A9E-C54295E9D3F3}" srcOrd="0" destOrd="0" presId="urn:microsoft.com/office/officeart/2005/8/layout/orgChart1"/>
    <dgm:cxn modelId="{DE71760B-FC36-432A-B861-BA21F106CDC1}" type="presParOf" srcId="{3052F652-7177-40D8-8A9E-C54295E9D3F3}" destId="{E00DF216-3ECC-4AD3-AEDD-AE857A2EA847}" srcOrd="0" destOrd="0" presId="urn:microsoft.com/office/officeart/2005/8/layout/orgChart1"/>
    <dgm:cxn modelId="{D1CA2312-7584-44DC-892D-3DCCFC801F00}" type="presParOf" srcId="{3052F652-7177-40D8-8A9E-C54295E9D3F3}" destId="{450556EA-7728-4353-909F-58BCDCE426B1}" srcOrd="1" destOrd="0" presId="urn:microsoft.com/office/officeart/2005/8/layout/orgChart1"/>
    <dgm:cxn modelId="{C28EE63A-47F4-4CB3-A18A-618EC6A0CEC8}" type="presParOf" srcId="{D3EC0475-1E88-4263-85A0-43A265D1097A}" destId="{373797D0-7E38-4C48-815D-BA73F97D5205}" srcOrd="1" destOrd="0" presId="urn:microsoft.com/office/officeart/2005/8/layout/orgChart1"/>
    <dgm:cxn modelId="{9676442C-ED1F-4618-8D1A-781EE6DCF685}" type="presParOf" srcId="{D3EC0475-1E88-4263-85A0-43A265D1097A}" destId="{26C9C7D0-9387-4D91-B4C7-6E7B15983026}" srcOrd="2" destOrd="0" presId="urn:microsoft.com/office/officeart/2005/8/layout/orgChart1"/>
    <dgm:cxn modelId="{F7055069-02A4-48CD-BC61-A3B31BC72CF2}" type="presParOf" srcId="{6EC9D091-EA79-401F-B4BB-82155BDD78B3}" destId="{56BB6598-715F-41B8-A204-E29AF3FFF753}" srcOrd="2" destOrd="0" presId="urn:microsoft.com/office/officeart/2005/8/layout/orgChart1"/>
    <dgm:cxn modelId="{60BD0635-F58D-4BA0-91AA-460697403E82}" type="presParOf" srcId="{BE4EBDF5-DF48-4BAE-810B-C7496102979C}" destId="{4E7DAC76-454D-46C9-8C57-7A9B305FED00}" srcOrd="1" destOrd="0" presId="urn:microsoft.com/office/officeart/2005/8/layout/orgChart1"/>
    <dgm:cxn modelId="{2E0288BD-B265-4E87-ADBD-20D5500DF108}" type="presParOf" srcId="{4E7DAC76-454D-46C9-8C57-7A9B305FED00}" destId="{CCB9E350-F908-49EA-8663-1E0A4DEB388C}" srcOrd="0" destOrd="0" presId="urn:microsoft.com/office/officeart/2005/8/layout/orgChart1"/>
    <dgm:cxn modelId="{4699189D-5E7B-44B3-A968-C6CE77715A0D}" type="presParOf" srcId="{CCB9E350-F908-49EA-8663-1E0A4DEB388C}" destId="{8BBEA592-CB0D-413C-A3B3-B16D9D3A1A4C}" srcOrd="0" destOrd="0" presId="urn:microsoft.com/office/officeart/2005/8/layout/orgChart1"/>
    <dgm:cxn modelId="{3BB34910-08F0-456F-890C-97F7DE6E4B23}" type="presParOf" srcId="{CCB9E350-F908-49EA-8663-1E0A4DEB388C}" destId="{A63CECF8-CBDD-418C-BAE6-4DEDEA67350B}" srcOrd="1" destOrd="0" presId="urn:microsoft.com/office/officeart/2005/8/layout/orgChart1"/>
    <dgm:cxn modelId="{B53C7617-9FF2-47A8-802B-4A3C4776B483}" type="presParOf" srcId="{4E7DAC76-454D-46C9-8C57-7A9B305FED00}" destId="{F117B874-DC11-4C7A-B3DD-B993A1D35D15}" srcOrd="1" destOrd="0" presId="urn:microsoft.com/office/officeart/2005/8/layout/orgChart1"/>
    <dgm:cxn modelId="{298A23F9-DD03-405E-8431-D4CF9D1077EA}" type="presParOf" srcId="{4E7DAC76-454D-46C9-8C57-7A9B305FED00}" destId="{1E6B6E53-DE05-4069-92EF-14C67C72CC2F}" srcOrd="2" destOrd="0" presId="urn:microsoft.com/office/officeart/2005/8/layout/orgChart1"/>
    <dgm:cxn modelId="{EA342740-6B26-4BFF-9C7C-BB382313247B}" type="presParOf" srcId="{BE4EBDF5-DF48-4BAE-810B-C7496102979C}" destId="{12DACFA4-A56B-493F-9D1F-885198BA1BDB}" srcOrd="2" destOrd="0" presId="urn:microsoft.com/office/officeart/2005/8/layout/orgChart1"/>
    <dgm:cxn modelId="{7D6E30F1-1519-40A3-9632-D95A7CEDC4AB}" type="presParOf" srcId="{12DACFA4-A56B-493F-9D1F-885198BA1BDB}" destId="{B88097E6-A02E-493D-8EC2-F68419AC4009}" srcOrd="0" destOrd="0" presId="urn:microsoft.com/office/officeart/2005/8/layout/orgChart1"/>
    <dgm:cxn modelId="{F9CB0ED6-0DD4-4393-8AF5-D6C13749BBC4}" type="presParOf" srcId="{B88097E6-A02E-493D-8EC2-F68419AC4009}" destId="{C3D7F278-7B80-44A7-9E69-419D7D8D24D7}" srcOrd="0" destOrd="0" presId="urn:microsoft.com/office/officeart/2005/8/layout/orgChart1"/>
    <dgm:cxn modelId="{3BD10B53-112B-4849-9BC9-3F0106B19814}" type="presParOf" srcId="{B88097E6-A02E-493D-8EC2-F68419AC4009}" destId="{E98F2C96-ADFE-4EB0-AE2A-17270F7D239B}" srcOrd="1" destOrd="0" presId="urn:microsoft.com/office/officeart/2005/8/layout/orgChart1"/>
    <dgm:cxn modelId="{662ACC46-D80E-45A3-A3AE-4A038628EA6F}" type="presParOf" srcId="{12DACFA4-A56B-493F-9D1F-885198BA1BDB}" destId="{AA0D4689-4942-4E33-9804-2413DC9643C4}" srcOrd="1" destOrd="0" presId="urn:microsoft.com/office/officeart/2005/8/layout/orgChart1"/>
    <dgm:cxn modelId="{A6F18356-3A69-4E78-8243-B293731C2A2D}" type="presParOf" srcId="{12DACFA4-A56B-493F-9D1F-885198BA1BDB}" destId="{7A90C581-0A38-44C6-BDE2-C5A590EA688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EAC98-9805-44F9-8A69-800C26757B17}">
      <dsp:nvSpPr>
        <dsp:cNvPr id="0" name=""/>
        <dsp:cNvSpPr/>
      </dsp:nvSpPr>
      <dsp:spPr>
        <a:xfrm>
          <a:off x="72430" y="802166"/>
          <a:ext cx="1043053" cy="104305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22D84D-D8DF-4208-883C-F9F4E0E5F233}">
      <dsp:nvSpPr>
        <dsp:cNvPr id="0" name=""/>
        <dsp:cNvSpPr/>
      </dsp:nvSpPr>
      <dsp:spPr>
        <a:xfrm>
          <a:off x="291471" y="1021207"/>
          <a:ext cx="604971" cy="6049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5107FC-AA4F-4D63-BB5C-15FC1F5721BE}">
      <dsp:nvSpPr>
        <dsp:cNvPr id="0" name=""/>
        <dsp:cNvSpPr/>
      </dsp:nvSpPr>
      <dsp:spPr>
        <a:xfrm>
          <a:off x="1338995" y="802166"/>
          <a:ext cx="2458627" cy="1043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THz frequencies (0.1–10 THz) provide an increase in available bandwidth compared to compared to 5G. </a:t>
          </a:r>
        </a:p>
      </dsp:txBody>
      <dsp:txXfrm>
        <a:off x="1338995" y="802166"/>
        <a:ext cx="2458627" cy="1043053"/>
      </dsp:txXfrm>
    </dsp:sp>
    <dsp:sp modelId="{83FFD84C-8019-46D8-BDCE-EB506E2F5D80}">
      <dsp:nvSpPr>
        <dsp:cNvPr id="0" name=""/>
        <dsp:cNvSpPr/>
      </dsp:nvSpPr>
      <dsp:spPr>
        <a:xfrm>
          <a:off x="4226020" y="802166"/>
          <a:ext cx="1043053" cy="104305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E9E72-48FE-4C38-87DC-FA4CF6910A13}">
      <dsp:nvSpPr>
        <dsp:cNvPr id="0" name=""/>
        <dsp:cNvSpPr/>
      </dsp:nvSpPr>
      <dsp:spPr>
        <a:xfrm>
          <a:off x="4445061" y="1021207"/>
          <a:ext cx="604971" cy="6049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5AC2E7-3EAC-49BE-8993-EFACC5E2DDD3}">
      <dsp:nvSpPr>
        <dsp:cNvPr id="0" name=""/>
        <dsp:cNvSpPr/>
      </dsp:nvSpPr>
      <dsp:spPr>
        <a:xfrm>
          <a:off x="5492585" y="802166"/>
          <a:ext cx="2458627" cy="1043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Potential to support massive data traffic and extremely low latency. </a:t>
          </a:r>
        </a:p>
      </dsp:txBody>
      <dsp:txXfrm>
        <a:off x="5492585" y="802166"/>
        <a:ext cx="2458627" cy="1043053"/>
      </dsp:txXfrm>
    </dsp:sp>
    <dsp:sp modelId="{00314BED-1D59-49FA-A33B-1EDECA5FD07C}">
      <dsp:nvSpPr>
        <dsp:cNvPr id="0" name=""/>
        <dsp:cNvSpPr/>
      </dsp:nvSpPr>
      <dsp:spPr>
        <a:xfrm>
          <a:off x="8379609" y="802166"/>
          <a:ext cx="1043053" cy="104305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CE1C1-646A-4545-A043-CEFF570A5CBF}">
      <dsp:nvSpPr>
        <dsp:cNvPr id="0" name=""/>
        <dsp:cNvSpPr/>
      </dsp:nvSpPr>
      <dsp:spPr>
        <a:xfrm>
          <a:off x="8598651" y="1021207"/>
          <a:ext cx="604971" cy="6049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DB330C-691C-4CED-84D2-6C362631ACF9}">
      <dsp:nvSpPr>
        <dsp:cNvPr id="0" name=""/>
        <dsp:cNvSpPr/>
      </dsp:nvSpPr>
      <dsp:spPr>
        <a:xfrm>
          <a:off x="9646175" y="802166"/>
          <a:ext cx="2458627" cy="1043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Suitable for extremely high data rates and short-range communication.</a:t>
          </a:r>
        </a:p>
      </dsp:txBody>
      <dsp:txXfrm>
        <a:off x="9646175" y="802166"/>
        <a:ext cx="2458627" cy="10430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EAC98-9805-44F9-8A69-800C26757B17}">
      <dsp:nvSpPr>
        <dsp:cNvPr id="0" name=""/>
        <dsp:cNvSpPr/>
      </dsp:nvSpPr>
      <dsp:spPr>
        <a:xfrm>
          <a:off x="72430" y="802166"/>
          <a:ext cx="1043053" cy="104305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22D84D-D8DF-4208-883C-F9F4E0E5F233}">
      <dsp:nvSpPr>
        <dsp:cNvPr id="0" name=""/>
        <dsp:cNvSpPr/>
      </dsp:nvSpPr>
      <dsp:spPr>
        <a:xfrm>
          <a:off x="291471" y="1021207"/>
          <a:ext cx="604971" cy="6049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5107FC-AA4F-4D63-BB5C-15FC1F5721BE}">
      <dsp:nvSpPr>
        <dsp:cNvPr id="0" name=""/>
        <dsp:cNvSpPr/>
      </dsp:nvSpPr>
      <dsp:spPr>
        <a:xfrm>
          <a:off x="1338995" y="802166"/>
          <a:ext cx="2458627" cy="1043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Robust THz Waveguiding: </a:t>
          </a:r>
          <a:r>
            <a:rPr lang="en-US" sz="1400" kern="1200">
              <a:latin typeface="Aptos Display" panose="020F0302020204030204"/>
            </a:rPr>
            <a:t>Minimal</a:t>
          </a:r>
          <a:r>
            <a:rPr lang="en-US" sz="1400" kern="1200"/>
            <a:t> losses compared to conventional waveguides along the twisted domain walls. </a:t>
          </a:r>
        </a:p>
      </dsp:txBody>
      <dsp:txXfrm>
        <a:off x="1338995" y="802166"/>
        <a:ext cx="2458627" cy="1043053"/>
      </dsp:txXfrm>
    </dsp:sp>
    <dsp:sp modelId="{83FFD84C-8019-46D8-BDCE-EB506E2F5D80}">
      <dsp:nvSpPr>
        <dsp:cNvPr id="0" name=""/>
        <dsp:cNvSpPr/>
      </dsp:nvSpPr>
      <dsp:spPr>
        <a:xfrm>
          <a:off x="4226020" y="802166"/>
          <a:ext cx="1043053" cy="104305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E9E72-48FE-4C38-87DC-FA4CF6910A13}">
      <dsp:nvSpPr>
        <dsp:cNvPr id="0" name=""/>
        <dsp:cNvSpPr/>
      </dsp:nvSpPr>
      <dsp:spPr>
        <a:xfrm>
          <a:off x="4445061" y="1021207"/>
          <a:ext cx="604971" cy="6049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5AC2E7-3EAC-49BE-8993-EFACC5E2DDD3}">
      <dsp:nvSpPr>
        <dsp:cNvPr id="0" name=""/>
        <dsp:cNvSpPr/>
      </dsp:nvSpPr>
      <dsp:spPr>
        <a:xfrm>
          <a:off x="5492585" y="802166"/>
          <a:ext cx="2458627" cy="1043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Low Bending Losses: Immune to sharp bends due to </a:t>
          </a:r>
          <a:r>
            <a:rPr lang="en-US" sz="1400" kern="1200">
              <a:latin typeface="Aptos Display" panose="020F0302020204030204"/>
            </a:rPr>
            <a:t>topologically</a:t>
          </a:r>
          <a:r>
            <a:rPr lang="en-US" sz="1400" kern="1200"/>
            <a:t> </a:t>
          </a:r>
          <a:r>
            <a:rPr lang="en-US" sz="1400" kern="1200">
              <a:latin typeface="Aptos Display" panose="020F0302020204030204"/>
            </a:rPr>
            <a:t>protected valley kink states</a:t>
          </a:r>
          <a:r>
            <a:rPr lang="en-US" sz="1400" kern="1200"/>
            <a:t>. </a:t>
          </a:r>
        </a:p>
      </dsp:txBody>
      <dsp:txXfrm>
        <a:off x="5492585" y="802166"/>
        <a:ext cx="2458627" cy="1043053"/>
      </dsp:txXfrm>
    </dsp:sp>
    <dsp:sp modelId="{00314BED-1D59-49FA-A33B-1EDECA5FD07C}">
      <dsp:nvSpPr>
        <dsp:cNvPr id="0" name=""/>
        <dsp:cNvSpPr/>
      </dsp:nvSpPr>
      <dsp:spPr>
        <a:xfrm>
          <a:off x="8379609" y="802166"/>
          <a:ext cx="1043053" cy="104305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CE1C1-646A-4545-A043-CEFF570A5CBF}">
      <dsp:nvSpPr>
        <dsp:cNvPr id="0" name=""/>
        <dsp:cNvSpPr/>
      </dsp:nvSpPr>
      <dsp:spPr>
        <a:xfrm>
          <a:off x="8598651" y="1021207"/>
          <a:ext cx="604971" cy="6049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DB330C-691C-4CED-84D2-6C362631ACF9}">
      <dsp:nvSpPr>
        <dsp:cNvPr id="0" name=""/>
        <dsp:cNvSpPr/>
      </dsp:nvSpPr>
      <dsp:spPr>
        <a:xfrm>
          <a:off x="9646175" y="802166"/>
          <a:ext cx="2458627" cy="1043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High Data Transfer Rates </a:t>
          </a:r>
          <a:r>
            <a:rPr lang="en-US" sz="1400" kern="1200">
              <a:latin typeface="Aptos Display" panose="020F0302020204030204"/>
            </a:rPr>
            <a:t>with very low bit error rate, much superior</a:t>
          </a:r>
          <a:r>
            <a:rPr lang="en-US" sz="1400" kern="1200"/>
            <a:t> to conventional THz </a:t>
          </a:r>
          <a:r>
            <a:rPr lang="en-US" sz="1400" kern="1200">
              <a:latin typeface="Aptos Display" panose="020F0302020204030204"/>
            </a:rPr>
            <a:t>waveguides</a:t>
          </a:r>
          <a:r>
            <a:rPr lang="en-US" sz="1400" kern="1200"/>
            <a:t>. </a:t>
          </a:r>
        </a:p>
      </dsp:txBody>
      <dsp:txXfrm>
        <a:off x="9646175" y="802166"/>
        <a:ext cx="2458627" cy="10430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1295C-A6F4-493C-BFF6-F9A6051CD3D2}">
      <dsp:nvSpPr>
        <dsp:cNvPr id="0" name=""/>
        <dsp:cNvSpPr/>
      </dsp:nvSpPr>
      <dsp:spPr>
        <a:xfrm>
          <a:off x="110909" y="874667"/>
          <a:ext cx="904609" cy="904609"/>
        </a:xfrm>
        <a:prstGeom prst="ellipse">
          <a:avLst/>
        </a:prstGeom>
        <a:solidFill>
          <a:schemeClr val="accent4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1AC25-3418-44DE-AA7B-C24D67F59CB4}">
      <dsp:nvSpPr>
        <dsp:cNvPr id="0" name=""/>
        <dsp:cNvSpPr/>
      </dsp:nvSpPr>
      <dsp:spPr>
        <a:xfrm>
          <a:off x="300877" y="1064635"/>
          <a:ext cx="524673" cy="5246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CA136-DA53-4674-AC0C-E6BCE6F3A53F}">
      <dsp:nvSpPr>
        <dsp:cNvPr id="0" name=""/>
        <dsp:cNvSpPr/>
      </dsp:nvSpPr>
      <dsp:spPr>
        <a:xfrm>
          <a:off x="1209364" y="874667"/>
          <a:ext cx="2132294" cy="90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Bayesian Optimization (BO) is a probabilistic model-based optimization method.</a:t>
          </a:r>
        </a:p>
      </dsp:txBody>
      <dsp:txXfrm>
        <a:off x="1209364" y="874667"/>
        <a:ext cx="2132294" cy="904609"/>
      </dsp:txXfrm>
    </dsp:sp>
    <dsp:sp modelId="{0254935C-C06E-47D1-A0E4-0027AC3C0636}">
      <dsp:nvSpPr>
        <dsp:cNvPr id="0" name=""/>
        <dsp:cNvSpPr/>
      </dsp:nvSpPr>
      <dsp:spPr>
        <a:xfrm>
          <a:off x="3713195" y="874667"/>
          <a:ext cx="904609" cy="904609"/>
        </a:xfrm>
        <a:prstGeom prst="ellipse">
          <a:avLst/>
        </a:prstGeom>
        <a:solidFill>
          <a:schemeClr val="accent4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99BE7-9197-479E-A499-16D270BE4A80}">
      <dsp:nvSpPr>
        <dsp:cNvPr id="0" name=""/>
        <dsp:cNvSpPr/>
      </dsp:nvSpPr>
      <dsp:spPr>
        <a:xfrm>
          <a:off x="3903163" y="1064635"/>
          <a:ext cx="524673" cy="5246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E2D40-128E-4DAF-899A-C4C183560005}">
      <dsp:nvSpPr>
        <dsp:cNvPr id="0" name=""/>
        <dsp:cNvSpPr/>
      </dsp:nvSpPr>
      <dsp:spPr>
        <a:xfrm>
          <a:off x="4811649" y="874667"/>
          <a:ext cx="2132294" cy="90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Efficient</a:t>
          </a:r>
          <a:r>
            <a:rPr lang="en-US" sz="1400" kern="1200"/>
            <a:t> for optimizing high-dimensional, </a:t>
          </a:r>
          <a:r>
            <a:rPr lang="en-US" sz="1400" kern="1200">
              <a:latin typeface="Aptos Display" panose="020F0302020204030204"/>
            </a:rPr>
            <a:t>computationally expensive</a:t>
          </a:r>
          <a:r>
            <a:rPr lang="en-US" sz="1400" kern="1200"/>
            <a:t> functions</a:t>
          </a:r>
          <a:r>
            <a:rPr lang="en-US" sz="1400" kern="1200">
              <a:latin typeface="Aptos Display" panose="020F0302020204030204"/>
            </a:rPr>
            <a:t>.</a:t>
          </a:r>
          <a:endParaRPr lang="en-US" sz="1400" kern="1200"/>
        </a:p>
      </dsp:txBody>
      <dsp:txXfrm>
        <a:off x="4811649" y="874667"/>
        <a:ext cx="2132294" cy="9046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34A58-53EC-4048-87C3-B932A88703E7}">
      <dsp:nvSpPr>
        <dsp:cNvPr id="0" name=""/>
        <dsp:cNvSpPr/>
      </dsp:nvSpPr>
      <dsp:spPr>
        <a:xfrm>
          <a:off x="3384095" y="-103948"/>
          <a:ext cx="3747409" cy="3747409"/>
        </a:xfrm>
        <a:prstGeom prst="circularArrow">
          <a:avLst>
            <a:gd name="adj1" fmla="val 4668"/>
            <a:gd name="adj2" fmla="val 272909"/>
            <a:gd name="adj3" fmla="val 12810388"/>
            <a:gd name="adj4" fmla="val 18045233"/>
            <a:gd name="adj5" fmla="val 484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3DA67-56EC-4D69-BE80-719EB24147A7}">
      <dsp:nvSpPr>
        <dsp:cNvPr id="0" name=""/>
        <dsp:cNvSpPr/>
      </dsp:nvSpPr>
      <dsp:spPr>
        <a:xfrm>
          <a:off x="4003681" y="1809"/>
          <a:ext cx="2508237" cy="125411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/>
            <a:t>Initialization:</a:t>
          </a:r>
          <a:r>
            <a:rPr lang="en-US" sz="1700" kern="1200"/>
            <a:t> Initial </a:t>
          </a:r>
          <a:r>
            <a:rPr lang="en-US" sz="1700" kern="1200">
              <a:latin typeface="Aptos Display" panose="020F0302020204030204"/>
            </a:rPr>
            <a:t>20 points</a:t>
          </a:r>
          <a:r>
            <a:rPr lang="en-US" sz="1700" kern="1200"/>
            <a:t> are sampled via a Sobol sequence</a:t>
          </a:r>
          <a:r>
            <a:rPr lang="en-US" sz="1700" kern="1200">
              <a:latin typeface="Aptos Display" panose="020F0302020204030204"/>
            </a:rPr>
            <a:t> </a:t>
          </a:r>
          <a:endParaRPr lang="en-US" sz="1700" u="none" kern="1200">
            <a:latin typeface="Aptos Display" panose="020F0302020204030204"/>
          </a:endParaRPr>
        </a:p>
      </dsp:txBody>
      <dsp:txXfrm>
        <a:off x="4064902" y="63030"/>
        <a:ext cx="2385795" cy="1131676"/>
      </dsp:txXfrm>
    </dsp:sp>
    <dsp:sp modelId="{8612A6F5-56F2-476C-A75F-E3AD730D3D9C}">
      <dsp:nvSpPr>
        <dsp:cNvPr id="0" name=""/>
        <dsp:cNvSpPr/>
      </dsp:nvSpPr>
      <dsp:spPr>
        <a:xfrm>
          <a:off x="5349250" y="1347378"/>
          <a:ext cx="2508237" cy="1254118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/>
            <a:t>Model Update:</a:t>
          </a:r>
          <a:r>
            <a:rPr lang="en-US" sz="1700" kern="1200"/>
            <a:t> </a:t>
          </a:r>
          <a:r>
            <a:rPr lang="en-US" sz="1700" kern="1200">
              <a:latin typeface="Aptos Display" panose="020F0302020204030204"/>
            </a:rPr>
            <a:t>The Gaussian Process</a:t>
          </a:r>
          <a:r>
            <a:rPr lang="en-US" sz="1700" kern="1200"/>
            <a:t> </a:t>
          </a:r>
          <a:r>
            <a:rPr lang="en-US" sz="1700" kern="1200">
              <a:latin typeface="Aptos Display" panose="020F0302020204030204"/>
            </a:rPr>
            <a:t>(GP) </a:t>
          </a:r>
          <a:r>
            <a:rPr lang="en-US" sz="1700" kern="1200"/>
            <a:t>model is now trained </a:t>
          </a:r>
          <a:endParaRPr lang="en-US" sz="1700" u="none" kern="1200">
            <a:latin typeface="Aptos Display" panose="020F0302020204030204"/>
          </a:endParaRPr>
        </a:p>
      </dsp:txBody>
      <dsp:txXfrm>
        <a:off x="5410471" y="1408599"/>
        <a:ext cx="2385795" cy="1131676"/>
      </dsp:txXfrm>
    </dsp:sp>
    <dsp:sp modelId="{E625E951-4142-40E4-BB8B-E15DEF57C4BE}">
      <dsp:nvSpPr>
        <dsp:cNvPr id="0" name=""/>
        <dsp:cNvSpPr/>
      </dsp:nvSpPr>
      <dsp:spPr>
        <a:xfrm>
          <a:off x="4003681" y="2692947"/>
          <a:ext cx="2508237" cy="1254118"/>
        </a:xfrm>
        <a:prstGeom prst="round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/>
            <a:t>Acquisition Function:</a:t>
          </a:r>
          <a:r>
            <a:rPr lang="en-US" sz="1700" kern="1200"/>
            <a:t> </a:t>
          </a:r>
          <a:r>
            <a:rPr lang="en-US" sz="1700" kern="1200">
              <a:latin typeface="Aptos Display" panose="020F0302020204030204"/>
            </a:rPr>
            <a:t>Next sample point is chosen using an acquisition function (EI).</a:t>
          </a:r>
        </a:p>
      </dsp:txBody>
      <dsp:txXfrm>
        <a:off x="4064902" y="2754168"/>
        <a:ext cx="2385795" cy="1131676"/>
      </dsp:txXfrm>
    </dsp:sp>
    <dsp:sp modelId="{DE0EE380-F7E9-4AEE-BA41-A48E03331E3D}">
      <dsp:nvSpPr>
        <dsp:cNvPr id="0" name=""/>
        <dsp:cNvSpPr/>
      </dsp:nvSpPr>
      <dsp:spPr>
        <a:xfrm>
          <a:off x="2658112" y="1347378"/>
          <a:ext cx="2508237" cy="1254118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ptos Display" panose="020F0302020204030204"/>
            </a:rPr>
            <a:t> </a:t>
          </a:r>
          <a:r>
            <a:rPr lang="en-US" sz="1700" u="sng" kern="1200"/>
            <a:t>Iterative Process:</a:t>
          </a:r>
          <a:r>
            <a:rPr lang="en-US" sz="1700" kern="1200"/>
            <a:t> Evaluate the new point, update the model, and repeat</a:t>
          </a:r>
          <a:r>
            <a:rPr lang="en-US" sz="1700" kern="1200">
              <a:latin typeface="Aptos Display" panose="020F0302020204030204"/>
            </a:rPr>
            <a:t>.</a:t>
          </a:r>
          <a:endParaRPr lang="en-US" sz="1700" kern="1200"/>
        </a:p>
      </dsp:txBody>
      <dsp:txXfrm>
        <a:off x="2719333" y="1408599"/>
        <a:ext cx="2385795" cy="11316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22D58A-50AD-48E3-8497-19D7B1D81343}">
      <dsp:nvSpPr>
        <dsp:cNvPr id="0" name=""/>
        <dsp:cNvSpPr/>
      </dsp:nvSpPr>
      <dsp:spPr>
        <a:xfrm>
          <a:off x="4328674" y="1303971"/>
          <a:ext cx="1576040" cy="547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527"/>
              </a:lnTo>
              <a:lnTo>
                <a:pt x="1576040" y="273527"/>
              </a:lnTo>
              <a:lnTo>
                <a:pt x="1576040" y="54705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2DB372-8C68-447B-B497-82CA404D5A82}">
      <dsp:nvSpPr>
        <dsp:cNvPr id="0" name=""/>
        <dsp:cNvSpPr/>
      </dsp:nvSpPr>
      <dsp:spPr>
        <a:xfrm>
          <a:off x="2752634" y="1303971"/>
          <a:ext cx="1576040" cy="547055"/>
        </a:xfrm>
        <a:custGeom>
          <a:avLst/>
          <a:gdLst/>
          <a:ahLst/>
          <a:cxnLst/>
          <a:rect l="0" t="0" r="0" b="0"/>
          <a:pathLst>
            <a:path>
              <a:moveTo>
                <a:pt x="1576040" y="0"/>
              </a:moveTo>
              <a:lnTo>
                <a:pt x="1576040" y="273527"/>
              </a:lnTo>
              <a:lnTo>
                <a:pt x="0" y="273527"/>
              </a:lnTo>
              <a:lnTo>
                <a:pt x="0" y="54705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940374-B179-4E95-8E8C-688766566764}">
      <dsp:nvSpPr>
        <dsp:cNvPr id="0" name=""/>
        <dsp:cNvSpPr/>
      </dsp:nvSpPr>
      <dsp:spPr>
        <a:xfrm>
          <a:off x="3026161" y="1458"/>
          <a:ext cx="2605025" cy="13025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u="none" kern="1200">
              <a:latin typeface="Avenir Next LT Pro"/>
            </a:rPr>
            <a:t>Topological Criterion</a:t>
          </a:r>
        </a:p>
      </dsp:txBody>
      <dsp:txXfrm>
        <a:off x="3026161" y="1458"/>
        <a:ext cx="2605025" cy="1302512"/>
      </dsp:txXfrm>
    </dsp:sp>
    <dsp:sp modelId="{8FD27A48-4AAD-48EC-BE0E-3557E4F93DCB}">
      <dsp:nvSpPr>
        <dsp:cNvPr id="0" name=""/>
        <dsp:cNvSpPr/>
      </dsp:nvSpPr>
      <dsp:spPr>
        <a:xfrm>
          <a:off x="1450121" y="1851026"/>
          <a:ext cx="2605025" cy="13025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u="none" kern="1200">
              <a:latin typeface="Avenir Next LT Pro"/>
            </a:rPr>
            <a:t>Relative Band Gap</a:t>
          </a:r>
        </a:p>
      </dsp:txBody>
      <dsp:txXfrm>
        <a:off x="1450121" y="1851026"/>
        <a:ext cx="2605025" cy="1302512"/>
      </dsp:txXfrm>
    </dsp:sp>
    <dsp:sp modelId="{2FC6F548-F36B-4544-B6EC-9240A92B198D}">
      <dsp:nvSpPr>
        <dsp:cNvPr id="0" name=""/>
        <dsp:cNvSpPr/>
      </dsp:nvSpPr>
      <dsp:spPr>
        <a:xfrm>
          <a:off x="4602202" y="1851026"/>
          <a:ext cx="2605025" cy="13025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u="none" kern="1200">
              <a:latin typeface="Avenir Next LT Pro"/>
            </a:rPr>
            <a:t>Valley Chern Number</a:t>
          </a:r>
          <a:endParaRPr lang="en-US" sz="3500" u="none" kern="1200">
            <a:latin typeface="Aptos Display" panose="020F0302020204030204"/>
          </a:endParaRPr>
        </a:p>
      </dsp:txBody>
      <dsp:txXfrm>
        <a:off x="4602202" y="1851026"/>
        <a:ext cx="2605025" cy="13025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07226-8CDF-4D35-8C32-0D0461324362}">
      <dsp:nvSpPr>
        <dsp:cNvPr id="0" name=""/>
        <dsp:cNvSpPr/>
      </dsp:nvSpPr>
      <dsp:spPr>
        <a:xfrm>
          <a:off x="5151" y="659913"/>
          <a:ext cx="2252456" cy="135147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 central</a:t>
          </a:r>
        </a:p>
      </dsp:txBody>
      <dsp:txXfrm>
        <a:off x="44734" y="699496"/>
        <a:ext cx="2173290" cy="1272307"/>
      </dsp:txXfrm>
    </dsp:sp>
    <dsp:sp modelId="{AE84704D-8783-4632-91FF-9C21F9B7B37D}">
      <dsp:nvSpPr>
        <dsp:cNvPr id="0" name=""/>
        <dsp:cNvSpPr/>
      </dsp:nvSpPr>
      <dsp:spPr>
        <a:xfrm>
          <a:off x="2482853" y="1056345"/>
          <a:ext cx="477520" cy="55860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482853" y="1168067"/>
        <a:ext cx="334264" cy="335165"/>
      </dsp:txXfrm>
    </dsp:sp>
    <dsp:sp modelId="{4EB37ED2-9D28-4944-812E-9150280E1F94}">
      <dsp:nvSpPr>
        <dsp:cNvPr id="0" name=""/>
        <dsp:cNvSpPr/>
      </dsp:nvSpPr>
      <dsp:spPr>
        <a:xfrm>
          <a:off x="3158590" y="659913"/>
          <a:ext cx="2252456" cy="135147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δ L (Asymmetry Parameter)</a:t>
          </a:r>
        </a:p>
      </dsp:txBody>
      <dsp:txXfrm>
        <a:off x="3198173" y="699496"/>
        <a:ext cx="2173290" cy="1272307"/>
      </dsp:txXfrm>
    </dsp:sp>
    <dsp:sp modelId="{7ACE8AC8-75AC-4338-A22F-4DEF7580AD02}">
      <dsp:nvSpPr>
        <dsp:cNvPr id="0" name=""/>
        <dsp:cNvSpPr/>
      </dsp:nvSpPr>
      <dsp:spPr>
        <a:xfrm>
          <a:off x="5636292" y="1056345"/>
          <a:ext cx="477520" cy="55860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636292" y="1168067"/>
        <a:ext cx="334264" cy="335165"/>
      </dsp:txXfrm>
    </dsp:sp>
    <dsp:sp modelId="{1CB889AE-32EA-4E71-AFAF-9A4A46827AFB}">
      <dsp:nvSpPr>
        <dsp:cNvPr id="0" name=""/>
        <dsp:cNvSpPr/>
      </dsp:nvSpPr>
      <dsp:spPr>
        <a:xfrm>
          <a:off x="6312029" y="659913"/>
          <a:ext cx="2252456" cy="135147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Symmetry Separation</a:t>
          </a:r>
        </a:p>
      </dsp:txBody>
      <dsp:txXfrm>
        <a:off x="6351612" y="699496"/>
        <a:ext cx="2173290" cy="1272307"/>
      </dsp:txXfrm>
    </dsp:sp>
    <dsp:sp modelId="{B7061C7B-268F-4751-838A-BD98E78EF100}">
      <dsp:nvSpPr>
        <dsp:cNvPr id="0" name=""/>
        <dsp:cNvSpPr/>
      </dsp:nvSpPr>
      <dsp:spPr>
        <a:xfrm>
          <a:off x="8789731" y="1056345"/>
          <a:ext cx="477520" cy="55860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789731" y="1168067"/>
        <a:ext cx="334264" cy="335165"/>
      </dsp:txXfrm>
    </dsp:sp>
    <dsp:sp modelId="{98219D4A-3831-4C51-94EB-B002B9D3D62D}">
      <dsp:nvSpPr>
        <dsp:cNvPr id="0" name=""/>
        <dsp:cNvSpPr/>
      </dsp:nvSpPr>
      <dsp:spPr>
        <a:xfrm>
          <a:off x="9465468" y="659913"/>
          <a:ext cx="2252456" cy="135147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Rotation Angle</a:t>
          </a:r>
        </a:p>
      </dsp:txBody>
      <dsp:txXfrm>
        <a:off x="9505051" y="699496"/>
        <a:ext cx="2173290" cy="12723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654D7-4EBD-44F8-9F3A-1A0C5A0BDDAC}">
      <dsp:nvSpPr>
        <dsp:cNvPr id="0" name=""/>
        <dsp:cNvSpPr/>
      </dsp:nvSpPr>
      <dsp:spPr>
        <a:xfrm>
          <a:off x="2887217" y="1814166"/>
          <a:ext cx="1580388" cy="548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282"/>
              </a:lnTo>
              <a:lnTo>
                <a:pt x="1580388" y="274282"/>
              </a:lnTo>
              <a:lnTo>
                <a:pt x="1580388" y="548564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C34AA9-CF95-4220-87F4-0E0561B81B43}">
      <dsp:nvSpPr>
        <dsp:cNvPr id="0" name=""/>
        <dsp:cNvSpPr/>
      </dsp:nvSpPr>
      <dsp:spPr>
        <a:xfrm>
          <a:off x="1306828" y="1814166"/>
          <a:ext cx="1580388" cy="548564"/>
        </a:xfrm>
        <a:custGeom>
          <a:avLst/>
          <a:gdLst/>
          <a:ahLst/>
          <a:cxnLst/>
          <a:rect l="0" t="0" r="0" b="0"/>
          <a:pathLst>
            <a:path>
              <a:moveTo>
                <a:pt x="1580388" y="0"/>
              </a:moveTo>
              <a:lnTo>
                <a:pt x="1580388" y="274282"/>
              </a:lnTo>
              <a:lnTo>
                <a:pt x="0" y="274282"/>
              </a:lnTo>
              <a:lnTo>
                <a:pt x="0" y="548564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02D64A-6C38-44F6-82D7-864016FF8933}">
      <dsp:nvSpPr>
        <dsp:cNvPr id="0" name=""/>
        <dsp:cNvSpPr/>
      </dsp:nvSpPr>
      <dsp:spPr>
        <a:xfrm>
          <a:off x="1581110" y="508059"/>
          <a:ext cx="2612212" cy="13061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Arial"/>
              <a:cs typeface="Arial"/>
            </a:rPr>
            <a:t>Advanced Optimization Techniques</a:t>
          </a:r>
        </a:p>
      </dsp:txBody>
      <dsp:txXfrm>
        <a:off x="1581110" y="508059"/>
        <a:ext cx="2612212" cy="1306106"/>
      </dsp:txXfrm>
    </dsp:sp>
    <dsp:sp modelId="{0CA58D59-F13F-418E-9F78-5889B474F685}">
      <dsp:nvSpPr>
        <dsp:cNvPr id="0" name=""/>
        <dsp:cNvSpPr/>
      </dsp:nvSpPr>
      <dsp:spPr>
        <a:xfrm>
          <a:off x="722" y="2362730"/>
          <a:ext cx="2612212" cy="13061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Arial"/>
              <a:cs typeface="Arial"/>
            </a:rPr>
            <a:t>Particle Swarm Optimization (PSO)</a:t>
          </a:r>
        </a:p>
      </dsp:txBody>
      <dsp:txXfrm>
        <a:off x="722" y="2362730"/>
        <a:ext cx="2612212" cy="1306106"/>
      </dsp:txXfrm>
    </dsp:sp>
    <dsp:sp modelId="{E00DF216-3ECC-4AD3-AEDD-AE857A2EA847}">
      <dsp:nvSpPr>
        <dsp:cNvPr id="0" name=""/>
        <dsp:cNvSpPr/>
      </dsp:nvSpPr>
      <dsp:spPr>
        <a:xfrm>
          <a:off x="3161499" y="2362730"/>
          <a:ext cx="2612212" cy="13061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Arial"/>
              <a:cs typeface="Arial"/>
            </a:rPr>
            <a:t>Neural Network-Based Optimization</a:t>
          </a:r>
        </a:p>
      </dsp:txBody>
      <dsp:txXfrm>
        <a:off x="3161499" y="2362730"/>
        <a:ext cx="2612212" cy="1306106"/>
      </dsp:txXfrm>
    </dsp:sp>
    <dsp:sp modelId="{8BBEA592-CB0D-413C-A3B3-B16D9D3A1A4C}">
      <dsp:nvSpPr>
        <dsp:cNvPr id="0" name=""/>
        <dsp:cNvSpPr/>
      </dsp:nvSpPr>
      <dsp:spPr>
        <a:xfrm>
          <a:off x="4741888" y="508059"/>
          <a:ext cx="2612212" cy="13061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Arial"/>
              <a:cs typeface="Arial"/>
            </a:rPr>
            <a:t>Study on Fabrication Imperfections</a:t>
          </a:r>
        </a:p>
      </dsp:txBody>
      <dsp:txXfrm>
        <a:off x="4741888" y="508059"/>
        <a:ext cx="2612212" cy="1306106"/>
      </dsp:txXfrm>
    </dsp:sp>
    <dsp:sp modelId="{C3D7F278-7B80-44A7-9E69-419D7D8D24D7}">
      <dsp:nvSpPr>
        <dsp:cNvPr id="0" name=""/>
        <dsp:cNvSpPr/>
      </dsp:nvSpPr>
      <dsp:spPr>
        <a:xfrm>
          <a:off x="7902665" y="508059"/>
          <a:ext cx="2612212" cy="13061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Arial"/>
              <a:cs typeface="Arial"/>
            </a:rPr>
            <a:t>Experimental Validation</a:t>
          </a:r>
        </a:p>
      </dsp:txBody>
      <dsp:txXfrm>
        <a:off x="7902665" y="508059"/>
        <a:ext cx="2612212" cy="1306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42.png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4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image" Target="../media/image4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4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47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8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20.png"/><Relationship Id="rId10" Type="http://schemas.microsoft.com/office/2007/relationships/diagramDrawing" Target="../diagrams/drawing2.xml"/><Relationship Id="rId4" Type="http://schemas.openxmlformats.org/officeDocument/2006/relationships/image" Target="../media/image19.png"/><Relationship Id="rId9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4D439A-5EC8-8EE3-4E85-1A4E4D8E0BA9}"/>
              </a:ext>
            </a:extLst>
          </p:cNvPr>
          <p:cNvSpPr>
            <a:spLocks noGrp="1"/>
          </p:cNvSpPr>
          <p:nvPr/>
        </p:nvSpPr>
        <p:spPr>
          <a:xfrm>
            <a:off x="609600" y="247927"/>
            <a:ext cx="10840788" cy="18362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Segoe UI"/>
                <a:ea typeface="+mj-lt"/>
                <a:cs typeface="Segoe UI"/>
              </a:rPr>
              <a:t>Valley Photonic Crystals for 6G Communication</a:t>
            </a:r>
            <a:endParaRPr lang="en-US">
              <a:latin typeface="Segoe UI"/>
              <a:cs typeface="Segoe UI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FBD35C3-3C9C-C0B0-92A4-EE4EF90BCDCD}"/>
              </a:ext>
            </a:extLst>
          </p:cNvPr>
          <p:cNvSpPr>
            <a:spLocks noGrp="1"/>
          </p:cNvSpPr>
          <p:nvPr/>
        </p:nvSpPr>
        <p:spPr>
          <a:xfrm>
            <a:off x="609600" y="4265235"/>
            <a:ext cx="5687344" cy="2158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>
                <a:latin typeface="Avenir Next LT Pro"/>
              </a:rPr>
              <a:t>Devansh Satra - Department of Physics, IIT Bombay</a:t>
            </a:r>
            <a:endParaRPr lang="en-US"/>
          </a:p>
          <a:p>
            <a:pPr>
              <a:lnSpc>
                <a:spcPct val="100000"/>
              </a:lnSpc>
            </a:pPr>
            <a:endParaRPr lang="en-US" sz="1800">
              <a:latin typeface="Avenir Next LT Pro"/>
            </a:endParaRPr>
          </a:p>
          <a:p>
            <a:pPr>
              <a:lnSpc>
                <a:spcPct val="100000"/>
              </a:lnSpc>
            </a:pPr>
            <a:r>
              <a:rPr lang="en-US" sz="1800">
                <a:latin typeface="Avenir Next LT Pro"/>
              </a:rPr>
              <a:t>Supervisors</a:t>
            </a:r>
          </a:p>
          <a:p>
            <a:pPr>
              <a:lnSpc>
                <a:spcPct val="100000"/>
              </a:lnSpc>
            </a:pPr>
            <a:r>
              <a:rPr lang="en-US" sz="1800">
                <a:latin typeface="Avenir Next LT Pro"/>
              </a:rPr>
              <a:t>Prof. Anshuman Kumar, LOQM, IIT Bombay</a:t>
            </a:r>
          </a:p>
          <a:p>
            <a:pPr>
              <a:lnSpc>
                <a:spcPct val="100000"/>
              </a:lnSpc>
            </a:pPr>
            <a:r>
              <a:rPr lang="en-US" sz="1800">
                <a:latin typeface="Avenir Next LT Pro"/>
              </a:rPr>
              <a:t>Prof. Abhishek Kumar, UTSP, JNCASR</a:t>
            </a:r>
          </a:p>
        </p:txBody>
      </p:sp>
      <p:pic>
        <p:nvPicPr>
          <p:cNvPr id="6" name="Picture 5" descr="IIT Bombay - Wikipedia">
            <a:extLst>
              <a:ext uri="{FF2B5EF4-FFF2-40B4-BE49-F238E27FC236}">
                <a16:creationId xmlns:a16="http://schemas.microsoft.com/office/drawing/2014/main" id="{A70A5E27-FB66-8048-9A41-30036CA9C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79" y="2545313"/>
            <a:ext cx="3939653" cy="3877808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22383A75-9977-3911-9835-5655A8DBA346}"/>
              </a:ext>
            </a:extLst>
          </p:cNvPr>
          <p:cNvSpPr>
            <a:spLocks noGrp="1"/>
          </p:cNvSpPr>
          <p:nvPr/>
        </p:nvSpPr>
        <p:spPr>
          <a:xfrm>
            <a:off x="609599" y="2555993"/>
            <a:ext cx="5970733" cy="699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>
                <a:latin typeface="Avenir Next LT Pro"/>
              </a:rPr>
              <a:t>Bachelor's Thesis I – Autumn '24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8411-8C79-AF7E-97E9-89128281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92" y="302737"/>
            <a:ext cx="11869566" cy="1312968"/>
          </a:xfrm>
        </p:spPr>
        <p:txBody>
          <a:bodyPr>
            <a:normAutofit/>
          </a:bodyPr>
          <a:lstStyle/>
          <a:p>
            <a:r>
              <a:rPr lang="en-US">
                <a:latin typeface="Segoe UI"/>
                <a:cs typeface="Segoe UI"/>
              </a:rPr>
              <a:t>Convergence of Valley Chern Number with Discretization of Brillouin Zone</a:t>
            </a:r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80648D4B-522E-1E09-EE69-DAB7C624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40" y="1911699"/>
            <a:ext cx="5486400" cy="4114800"/>
          </a:xfrm>
          <a:prstGeom prst="rect">
            <a:avLst/>
          </a:prstGeom>
        </p:spPr>
      </p:pic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4880CCB8-AE01-AF26-1C3F-A31625F4E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239" y="1911698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73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8411-8C79-AF7E-97E9-89128281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" y="1287"/>
            <a:ext cx="12173577" cy="1325563"/>
          </a:xfrm>
        </p:spPr>
        <p:txBody>
          <a:bodyPr/>
          <a:lstStyle/>
          <a:p>
            <a:pPr algn="ctr"/>
            <a:r>
              <a:rPr lang="en-US">
                <a:latin typeface="Segoe UI"/>
                <a:cs typeface="Segoe UI"/>
              </a:rPr>
              <a:t>Optimization Methodology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03FE3DE-051E-E017-8AF4-173F8C79F8C2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4930143"/>
              </p:ext>
            </p:extLst>
          </p:nvPr>
        </p:nvGraphicFramePr>
        <p:xfrm>
          <a:off x="2565561" y="254810"/>
          <a:ext cx="7054854" cy="2653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D655C33B-4211-D5FD-CEDF-9DF73DC056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4289246"/>
              </p:ext>
            </p:extLst>
          </p:nvPr>
        </p:nvGraphicFramePr>
        <p:xfrm>
          <a:off x="-1740877" y="242960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4" name="Arrow: Right 73">
            <a:extLst>
              <a:ext uri="{FF2B5EF4-FFF2-40B4-BE49-F238E27FC236}">
                <a16:creationId xmlns:a16="http://schemas.microsoft.com/office/drawing/2014/main" id="{499B5B6E-AC54-DAC4-5BBA-8D67EF52317B}"/>
              </a:ext>
            </a:extLst>
          </p:cNvPr>
          <p:cNvSpPr/>
          <p:nvPr/>
        </p:nvSpPr>
        <p:spPr>
          <a:xfrm>
            <a:off x="4976257" y="2734840"/>
            <a:ext cx="1809063" cy="175901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3825288-29B0-685C-CC30-38D16EEC5933}"/>
              </a:ext>
            </a:extLst>
          </p:cNvPr>
          <p:cNvGrpSpPr/>
          <p:nvPr/>
        </p:nvGrpSpPr>
        <p:grpSpPr>
          <a:xfrm>
            <a:off x="6887496" y="2401202"/>
            <a:ext cx="3044473" cy="1557252"/>
            <a:chOff x="8817789" y="2177052"/>
            <a:chExt cx="3044473" cy="155725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78584BC3-D3EE-746F-E5CD-8E0D7569D82A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17789" y="2177054"/>
              <a:ext cx="1556242" cy="155725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63A5DFE-A08E-EF97-3E69-D28C26EAE9A1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310301" y="2177052"/>
              <a:ext cx="1551961" cy="1557251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53B735E4-810C-AF41-C0F0-487C9E208FC0}"/>
              </a:ext>
            </a:extLst>
          </p:cNvPr>
          <p:cNvSpPr txBox="1"/>
          <p:nvPr/>
        </p:nvSpPr>
        <p:spPr>
          <a:xfrm>
            <a:off x="6387847" y="2150513"/>
            <a:ext cx="40782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Avenir Next LT Pro"/>
              </a:rPr>
              <a:t>https://en.wikipedia.org/wiki/Sobol_sequence</a:t>
            </a:r>
          </a:p>
        </p:txBody>
      </p:sp>
      <p:pic>
        <p:nvPicPr>
          <p:cNvPr id="158" name="Picture 157" descr="A graph with purple and black lines&#10;&#10;Description automatically generated">
            <a:extLst>
              <a:ext uri="{FF2B5EF4-FFF2-40B4-BE49-F238E27FC236}">
                <a16:creationId xmlns:a16="http://schemas.microsoft.com/office/drawing/2014/main" id="{8CBC2BDF-918A-2058-BBBA-CB4345B4F8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84892" y="3913667"/>
            <a:ext cx="4747846" cy="2581087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30E6EB00-4520-FFF6-E04C-E6DEA81ED70D}"/>
              </a:ext>
            </a:extLst>
          </p:cNvPr>
          <p:cNvSpPr txBox="1"/>
          <p:nvPr/>
        </p:nvSpPr>
        <p:spPr>
          <a:xfrm>
            <a:off x="6884796" y="6499608"/>
            <a:ext cx="407460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Avenir Next LT Pro"/>
              </a:rPr>
              <a:t>https://en.wikipedia.org/wiki/Bayesian_optimization</a:t>
            </a:r>
          </a:p>
        </p:txBody>
      </p:sp>
    </p:spTree>
    <p:extLst>
      <p:ext uri="{BB962C8B-B14F-4D97-AF65-F5344CB8AC3E}">
        <p14:creationId xmlns:p14="http://schemas.microsoft.com/office/powerpoint/2010/main" val="277564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8411-8C79-AF7E-97E9-891282814493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295876" y="1287"/>
            <a:ext cx="10515600" cy="1325563"/>
          </a:xfrm>
        </p:spPr>
        <p:txBody>
          <a:bodyPr/>
          <a:lstStyle/>
          <a:p>
            <a:r>
              <a:rPr lang="en-US">
                <a:latin typeface="Segoe UI"/>
                <a:cs typeface="Segoe UI"/>
              </a:rPr>
              <a:t>Figure of Merit for Optimization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CE33430-C193-8471-6A26-DE469B24D7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928304"/>
              </p:ext>
            </p:extLst>
          </p:nvPr>
        </p:nvGraphicFramePr>
        <p:xfrm>
          <a:off x="1764545" y="1852810"/>
          <a:ext cx="8657349" cy="3154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A852A136-92E4-2EDC-D83C-55CD0C24902E}"/>
              </a:ext>
            </a:extLst>
          </p:cNvPr>
          <p:cNvSpPr/>
          <p:nvPr/>
        </p:nvSpPr>
        <p:spPr>
          <a:xfrm>
            <a:off x="5845432" y="4287108"/>
            <a:ext cx="494270" cy="17505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27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8411-8C79-AF7E-97E9-891282814493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295876" y="1287"/>
            <a:ext cx="10515600" cy="1325563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Optimization Parameters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831AFD79-7641-AB8F-70C4-CE7DEFEB4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188310"/>
              </p:ext>
            </p:extLst>
          </p:nvPr>
        </p:nvGraphicFramePr>
        <p:xfrm>
          <a:off x="239767" y="848026"/>
          <a:ext cx="11723076" cy="267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54C563A-B80F-B1FE-9B3E-3E8D250F07E7}"/>
              </a:ext>
            </a:extLst>
          </p:cNvPr>
          <p:cNvGrpSpPr>
            <a:grpSpLocks noUngrp="1" noChangeAspect="1"/>
          </p:cNvGrpSpPr>
          <p:nvPr/>
        </p:nvGrpSpPr>
        <p:grpSpPr>
          <a:xfrm>
            <a:off x="111444" y="3521764"/>
            <a:ext cx="11826546" cy="1637503"/>
            <a:chOff x="38425" y="2807887"/>
            <a:chExt cx="11108629" cy="1517851"/>
          </a:xfrm>
        </p:grpSpPr>
        <p:pic>
          <p:nvPicPr>
            <p:cNvPr id="57" name="Picture 56" descr="A diagram of a red and blue triangle&#10;&#10;Description automatically generated">
              <a:extLst>
                <a:ext uri="{FF2B5EF4-FFF2-40B4-BE49-F238E27FC236}">
                  <a16:creationId xmlns:a16="http://schemas.microsoft.com/office/drawing/2014/main" id="{EC3D6FAD-4587-0D66-AE4E-5D989D170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1390" t="22971" r="18793" b="21508"/>
            <a:stretch/>
          </p:blipFill>
          <p:spPr>
            <a:xfrm>
              <a:off x="2889627" y="2822055"/>
              <a:ext cx="2612984" cy="1503683"/>
            </a:xfrm>
            <a:prstGeom prst="rect">
              <a:avLst/>
            </a:prstGeom>
          </p:spPr>
        </p:pic>
        <p:pic>
          <p:nvPicPr>
            <p:cNvPr id="58" name="Picture 57" descr="A blue and red triangle with white text&#10;&#10;Description automatically generated">
              <a:extLst>
                <a:ext uri="{FF2B5EF4-FFF2-40B4-BE49-F238E27FC236}">
                  <a16:creationId xmlns:a16="http://schemas.microsoft.com/office/drawing/2014/main" id="{9B99A2F2-B262-1ECF-0C83-3A0C38CA2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1185" t="22856" r="19158" b="21707"/>
            <a:stretch/>
          </p:blipFill>
          <p:spPr>
            <a:xfrm>
              <a:off x="38425" y="2836224"/>
              <a:ext cx="2616444" cy="1481318"/>
            </a:xfrm>
            <a:prstGeom prst="rect">
              <a:avLst/>
            </a:prstGeom>
          </p:spPr>
        </p:pic>
        <p:pic>
          <p:nvPicPr>
            <p:cNvPr id="59" name="Picture 58" descr="A blue and red triangle with white text&#10;&#10;Description automatically generated">
              <a:extLst>
                <a:ext uri="{FF2B5EF4-FFF2-40B4-BE49-F238E27FC236}">
                  <a16:creationId xmlns:a16="http://schemas.microsoft.com/office/drawing/2014/main" id="{61D594E5-F45F-7161-373D-536FB6CEE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9714" t="22324" r="18363" b="21496"/>
            <a:stretch/>
          </p:blipFill>
          <p:spPr>
            <a:xfrm>
              <a:off x="5706624" y="2812608"/>
              <a:ext cx="2632045" cy="1511891"/>
            </a:xfrm>
            <a:prstGeom prst="rect">
              <a:avLst/>
            </a:prstGeom>
          </p:spPr>
        </p:pic>
        <p:pic>
          <p:nvPicPr>
            <p:cNvPr id="60" name="Picture 59" descr="A blue and red triangle graph&#10;&#10;Description automatically generated">
              <a:extLst>
                <a:ext uri="{FF2B5EF4-FFF2-40B4-BE49-F238E27FC236}">
                  <a16:creationId xmlns:a16="http://schemas.microsoft.com/office/drawing/2014/main" id="{EC93E670-266C-D85C-86C4-638DC04A0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11296" t="22936" r="19048" b="21670"/>
            <a:stretch/>
          </p:blipFill>
          <p:spPr>
            <a:xfrm>
              <a:off x="8530631" y="2807887"/>
              <a:ext cx="2616423" cy="1511070"/>
            </a:xfrm>
            <a:prstGeom prst="rect">
              <a:avLst/>
            </a:prstGeom>
          </p:spPr>
        </p:pic>
      </p:grpSp>
      <p:sp>
        <p:nvSpPr>
          <p:cNvPr id="145" name="Arrow: Bent-Up 144">
            <a:extLst>
              <a:ext uri="{FF2B5EF4-FFF2-40B4-BE49-F238E27FC236}">
                <a16:creationId xmlns:a16="http://schemas.microsoft.com/office/drawing/2014/main" id="{CFCB95A4-A880-FA1F-89DB-6C36B6E7E7BA}"/>
              </a:ext>
            </a:extLst>
          </p:cNvPr>
          <p:cNvSpPr/>
          <p:nvPr/>
        </p:nvSpPr>
        <p:spPr>
          <a:xfrm>
            <a:off x="1033162" y="5158944"/>
            <a:ext cx="9494107" cy="1184190"/>
          </a:xfrm>
          <a:prstGeom prst="bentUp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Bent-Up 145">
            <a:extLst>
              <a:ext uri="{FF2B5EF4-FFF2-40B4-BE49-F238E27FC236}">
                <a16:creationId xmlns:a16="http://schemas.microsoft.com/office/drawing/2014/main" id="{A30637C7-980C-4A13-D159-82CE2ADC868E}"/>
              </a:ext>
            </a:extLst>
          </p:cNvPr>
          <p:cNvSpPr/>
          <p:nvPr/>
        </p:nvSpPr>
        <p:spPr>
          <a:xfrm>
            <a:off x="1355810" y="5158944"/>
            <a:ext cx="6212702" cy="1184190"/>
          </a:xfrm>
          <a:prstGeom prst="bentUp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rrow: Bent-Up 146">
            <a:extLst>
              <a:ext uri="{FF2B5EF4-FFF2-40B4-BE49-F238E27FC236}">
                <a16:creationId xmlns:a16="http://schemas.microsoft.com/office/drawing/2014/main" id="{35152900-ED5F-A674-09E4-FBC7DF85D953}"/>
              </a:ext>
            </a:extLst>
          </p:cNvPr>
          <p:cNvSpPr/>
          <p:nvPr/>
        </p:nvSpPr>
        <p:spPr>
          <a:xfrm>
            <a:off x="1040027" y="5158944"/>
            <a:ext cx="3439297" cy="1184190"/>
          </a:xfrm>
          <a:prstGeom prst="bentUp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L-Shape 147">
            <a:extLst>
              <a:ext uri="{FF2B5EF4-FFF2-40B4-BE49-F238E27FC236}">
                <a16:creationId xmlns:a16="http://schemas.microsoft.com/office/drawing/2014/main" id="{9DC57D94-86A4-E741-6697-6FECD81A9284}"/>
              </a:ext>
            </a:extLst>
          </p:cNvPr>
          <p:cNvSpPr/>
          <p:nvPr/>
        </p:nvSpPr>
        <p:spPr>
          <a:xfrm>
            <a:off x="1033162" y="5155513"/>
            <a:ext cx="535459" cy="1180756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26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8411-8C79-AF7E-97E9-89128281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76" y="1287"/>
            <a:ext cx="11041380" cy="1317943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Optimization Results for Relative Band Gap</a:t>
            </a:r>
          </a:p>
        </p:txBody>
      </p:sp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B1088B3A-DF75-E003-4FE9-58A97002A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297" y="1318274"/>
            <a:ext cx="3887254" cy="2421664"/>
          </a:xfrm>
          <a:prstGeom prst="rect">
            <a:avLst/>
          </a:prstGeom>
        </p:spPr>
      </p:pic>
      <p:pic>
        <p:nvPicPr>
          <p:cNvPr id="11" name="Picture 10" descr="A diagram of a band structure&#10;&#10;Description automatically generated">
            <a:extLst>
              <a:ext uri="{FF2B5EF4-FFF2-40B4-BE49-F238E27FC236}">
                <a16:creationId xmlns:a16="http://schemas.microsoft.com/office/drawing/2014/main" id="{222819FB-C4D0-C0A0-8592-347ADD13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974" y="3741969"/>
            <a:ext cx="3735005" cy="2986836"/>
          </a:xfrm>
          <a:prstGeom prst="rect">
            <a:avLst/>
          </a:prstGeom>
        </p:spPr>
      </p:pic>
      <p:pic>
        <p:nvPicPr>
          <p:cNvPr id="16" name="Picture 15" descr="A red and blue squares&#10;&#10;Description automatically generated">
            <a:extLst>
              <a:ext uri="{FF2B5EF4-FFF2-40B4-BE49-F238E27FC236}">
                <a16:creationId xmlns:a16="http://schemas.microsoft.com/office/drawing/2014/main" id="{D3C97644-6785-BCD0-1337-713749108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90" y="1592580"/>
            <a:ext cx="5288280" cy="4297680"/>
          </a:xfrm>
          <a:prstGeom prst="rect">
            <a:avLst/>
          </a:prstGeom>
        </p:spPr>
      </p:pic>
      <p:pic>
        <p:nvPicPr>
          <p:cNvPr id="5" name="Picture 4" descr="A red and blue diagram&#10;&#10;Description automatically generated">
            <a:extLst>
              <a:ext uri="{FF2B5EF4-FFF2-40B4-BE49-F238E27FC236}">
                <a16:creationId xmlns:a16="http://schemas.microsoft.com/office/drawing/2014/main" id="{66056C5C-6E1D-9BDC-8E83-670C9BDA3A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909" t="22818" r="18636" b="21767"/>
          <a:stretch/>
        </p:blipFill>
        <p:spPr>
          <a:xfrm>
            <a:off x="5086361" y="4957806"/>
            <a:ext cx="2865419" cy="161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91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8411-8C79-AF7E-97E9-89128281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76" y="1287"/>
            <a:ext cx="10515600" cy="1325563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Future Work</a:t>
            </a:r>
          </a:p>
        </p:txBody>
      </p:sp>
      <p:graphicFrame>
        <p:nvGraphicFramePr>
          <p:cNvPr id="119" name="Diagram 118">
            <a:extLst>
              <a:ext uri="{FF2B5EF4-FFF2-40B4-BE49-F238E27FC236}">
                <a16:creationId xmlns:a16="http://schemas.microsoft.com/office/drawing/2014/main" id="{08F47FF6-8726-BA18-E285-224109F289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8677017"/>
              </p:ext>
            </p:extLst>
          </p:nvPr>
        </p:nvGraphicFramePr>
        <p:xfrm>
          <a:off x="601980" y="150152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403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8411-8C79-AF7E-97E9-89128281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67" y="-17"/>
            <a:ext cx="10515600" cy="1325563"/>
          </a:xfrm>
        </p:spPr>
        <p:txBody>
          <a:bodyPr/>
          <a:lstStyle/>
          <a:p>
            <a:r>
              <a:rPr lang="en-US">
                <a:latin typeface="Segoe UI"/>
                <a:cs typeface="Segoe UI"/>
              </a:rPr>
              <a:t>Motivation for 6G Communication</a:t>
            </a:r>
          </a:p>
        </p:txBody>
      </p:sp>
      <p:pic>
        <p:nvPicPr>
          <p:cNvPr id="4" name="Content Placeholder 3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405689E1-0DF1-BE49-3D2D-A55F8C4F9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480" t="-451" r="1080" b="677"/>
          <a:stretch/>
        </p:blipFill>
        <p:spPr>
          <a:xfrm>
            <a:off x="578829" y="3430347"/>
            <a:ext cx="4455195" cy="23945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080A4-0FE6-E798-E1AF-CFCCB672115C}"/>
              </a:ext>
            </a:extLst>
          </p:cNvPr>
          <p:cNvSpPr txBox="1"/>
          <p:nvPr/>
        </p:nvSpPr>
        <p:spPr>
          <a:xfrm>
            <a:off x="293001" y="1205028"/>
            <a:ext cx="5518029" cy="29540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>
                <a:latin typeface="Avenir Next LT Pro"/>
              </a:rPr>
              <a:t>Need for Faster Communication</a:t>
            </a:r>
            <a:r>
              <a:rPr lang="en-US">
                <a:latin typeface="Avenir Next LT Pro"/>
              </a:rPr>
              <a:t>:</a:t>
            </a:r>
            <a:endParaRPr lang="en-US"/>
          </a:p>
          <a:p>
            <a:pPr marL="228600" lvl="1" indent="-228600" algn="just">
              <a:lnSpc>
                <a:spcPct val="150000"/>
              </a:lnSpc>
              <a:buFont typeface=""/>
              <a:buChar char="•"/>
            </a:pPr>
            <a:r>
              <a:rPr lang="en-US">
                <a:latin typeface="Avenir Next LT Pro"/>
              </a:rPr>
              <a:t>Growing demand for ultra-fast data rates due to IoT, AR/VR, and connected smart cities.</a:t>
            </a:r>
          </a:p>
          <a:p>
            <a:pPr marL="228600" lvl="1" indent="-228600" algn="just">
              <a:lnSpc>
                <a:spcPct val="150000"/>
              </a:lnSpc>
              <a:buFont typeface=""/>
              <a:buChar char="•"/>
            </a:pPr>
            <a:r>
              <a:rPr lang="en-US">
                <a:latin typeface="Avenir Next LT Pro"/>
              </a:rPr>
              <a:t>Limitations of 5G: limited bandwidth, inability to meet future data traffic demands.</a:t>
            </a:r>
          </a:p>
          <a:p>
            <a:pPr marL="228600" lvl="1" indent="-228600" algn="just">
              <a:lnSpc>
                <a:spcPct val="150000"/>
              </a:lnSpc>
              <a:buFont typeface=""/>
              <a:buChar char="•"/>
            </a:pPr>
            <a:endParaRPr lang="en-US">
              <a:latin typeface="Avenir Next LT Pro"/>
              <a:ea typeface="+mn-lt"/>
              <a:cs typeface="+mn-lt"/>
            </a:endParaRPr>
          </a:p>
          <a:p>
            <a:pPr marL="0" lvl="1" algn="just">
              <a:lnSpc>
                <a:spcPct val="150000"/>
              </a:lnSpc>
            </a:pPr>
            <a:endParaRPr lang="en-US">
              <a:latin typeface="Avenir Next LT Pro"/>
            </a:endParaRP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46BA71B6-CE27-6BF2-D418-409CF2BD5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169" y="1527494"/>
            <a:ext cx="5343354" cy="41234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EF040E-AEF6-0FA1-80BD-D081B657BE08}"/>
              </a:ext>
            </a:extLst>
          </p:cNvPr>
          <p:cNvSpPr txBox="1"/>
          <p:nvPr/>
        </p:nvSpPr>
        <p:spPr>
          <a:xfrm>
            <a:off x="6255590" y="5838646"/>
            <a:ext cx="53526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222222"/>
                </a:solidFill>
                <a:latin typeface="Avenir Next LT Pro"/>
              </a:rPr>
              <a:t>Akhtar, M.W., et al. </a:t>
            </a:r>
            <a:r>
              <a:rPr lang="en-US" sz="1400" i="1">
                <a:solidFill>
                  <a:srgbClr val="222222"/>
                </a:solidFill>
                <a:latin typeface="Avenir Next LT Pro"/>
              </a:rPr>
              <a:t>Hum. Cent. </a:t>
            </a:r>
            <a:r>
              <a:rPr lang="en-US" sz="1400" i="1" err="1">
                <a:solidFill>
                  <a:srgbClr val="222222"/>
                </a:solidFill>
                <a:latin typeface="Avenir Next LT Pro"/>
              </a:rPr>
              <a:t>Comput</a:t>
            </a:r>
            <a:r>
              <a:rPr lang="en-US" sz="1400" i="1">
                <a:solidFill>
                  <a:srgbClr val="222222"/>
                </a:solidFill>
                <a:latin typeface="Avenir Next LT Pro"/>
              </a:rPr>
              <a:t>. Inf. Sci.</a:t>
            </a:r>
            <a:r>
              <a:rPr lang="en-US" sz="1400">
                <a:solidFill>
                  <a:srgbClr val="222222"/>
                </a:solidFill>
                <a:latin typeface="Avenir Next LT Pro"/>
              </a:rPr>
              <a:t> </a:t>
            </a:r>
            <a:r>
              <a:rPr lang="en-US" sz="1400" b="1">
                <a:solidFill>
                  <a:srgbClr val="222222"/>
                </a:solidFill>
                <a:latin typeface="Avenir Next LT Pro"/>
              </a:rPr>
              <a:t>10</a:t>
            </a:r>
            <a:r>
              <a:rPr lang="en-US" sz="1400">
                <a:solidFill>
                  <a:srgbClr val="222222"/>
                </a:solidFill>
                <a:latin typeface="Avenir Next LT Pro"/>
              </a:rPr>
              <a:t>, 53 (2020).</a:t>
            </a:r>
            <a:endParaRPr lang="en-US" sz="1400">
              <a:latin typeface="Avenir Next LT Pr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F04F8-F08F-BE70-5618-4213742A5CC2}"/>
              </a:ext>
            </a:extLst>
          </p:cNvPr>
          <p:cNvSpPr txBox="1"/>
          <p:nvPr/>
        </p:nvSpPr>
        <p:spPr>
          <a:xfrm>
            <a:off x="698739" y="5996796"/>
            <a:ext cx="43247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venir Next LT Pro"/>
              </a:rPr>
              <a:t>M. Z. Chowdhury, et al. IEEE Open Journal of the Communications Society, vol. 1, pp. 957-975, 2020</a:t>
            </a:r>
          </a:p>
        </p:txBody>
      </p:sp>
    </p:spTree>
    <p:extLst>
      <p:ext uri="{BB962C8B-B14F-4D97-AF65-F5344CB8AC3E}">
        <p14:creationId xmlns:p14="http://schemas.microsoft.com/office/powerpoint/2010/main" val="88726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8411-8C79-AF7E-97E9-89128281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41" y="-1498"/>
            <a:ext cx="10515600" cy="1325563"/>
          </a:xfrm>
        </p:spPr>
        <p:txBody>
          <a:bodyPr/>
          <a:lstStyle/>
          <a:p>
            <a:r>
              <a:rPr lang="en-US">
                <a:latin typeface="Segoe UI"/>
                <a:cs typeface="Segoe UI"/>
              </a:rPr>
              <a:t>Why Terahertz for 6G Communication?</a:t>
            </a:r>
          </a:p>
        </p:txBody>
      </p:sp>
      <p:pic>
        <p:nvPicPr>
          <p:cNvPr id="28" name="Picture 27" descr="A diagram of a device&#10;&#10;Description automatically generated">
            <a:extLst>
              <a:ext uri="{FF2B5EF4-FFF2-40B4-BE49-F238E27FC236}">
                <a16:creationId xmlns:a16="http://schemas.microsoft.com/office/drawing/2014/main" id="{2790FB7F-64C6-FBE7-BE3D-099DA7B29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44" y="3759851"/>
            <a:ext cx="10504435" cy="2858314"/>
          </a:xfrm>
          <a:prstGeom prst="rect">
            <a:avLst/>
          </a:prstGeom>
        </p:spPr>
      </p:pic>
      <p:pic>
        <p:nvPicPr>
          <p:cNvPr id="54" name="Picture 5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B3B5CA2-EC91-806C-0E8F-F24A3EEDF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285" y="2627106"/>
            <a:ext cx="3049259" cy="982513"/>
          </a:xfrm>
          <a:prstGeom prst="rect">
            <a:avLst/>
          </a:prstGeom>
        </p:spPr>
      </p:pic>
      <p:graphicFrame>
        <p:nvGraphicFramePr>
          <p:cNvPr id="70" name="Content Placeholder 2">
            <a:extLst>
              <a:ext uri="{FF2B5EF4-FFF2-40B4-BE49-F238E27FC236}">
                <a16:creationId xmlns:a16="http://schemas.microsoft.com/office/drawing/2014/main" id="{03A49005-BCD4-E00D-4DB8-D88978811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444935"/>
              </p:ext>
            </p:extLst>
          </p:nvPr>
        </p:nvGraphicFramePr>
        <p:xfrm>
          <a:off x="17844" y="661278"/>
          <a:ext cx="12177233" cy="2647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91" name="TextBox 290">
            <a:extLst>
              <a:ext uri="{FF2B5EF4-FFF2-40B4-BE49-F238E27FC236}">
                <a16:creationId xmlns:a16="http://schemas.microsoft.com/office/drawing/2014/main" id="{810BE600-D4CF-4724-CC0B-5C9D66567088}"/>
              </a:ext>
            </a:extLst>
          </p:cNvPr>
          <p:cNvSpPr txBox="1"/>
          <p:nvPr/>
        </p:nvSpPr>
        <p:spPr>
          <a:xfrm>
            <a:off x="3145481" y="6481805"/>
            <a:ext cx="59147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venir Next LT Pro"/>
              </a:rPr>
              <a:t>Yi Ji Tan. 2023. URL: https://hdl.handle.net/10356/165280.</a:t>
            </a:r>
          </a:p>
        </p:txBody>
      </p:sp>
    </p:spTree>
    <p:extLst>
      <p:ext uri="{BB962C8B-B14F-4D97-AF65-F5344CB8AC3E}">
        <p14:creationId xmlns:p14="http://schemas.microsoft.com/office/powerpoint/2010/main" val="1750279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8411-8C79-AF7E-97E9-89128281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22" y="-1498"/>
            <a:ext cx="6630087" cy="1325563"/>
          </a:xfrm>
        </p:spPr>
        <p:txBody>
          <a:bodyPr/>
          <a:lstStyle/>
          <a:p>
            <a:r>
              <a:rPr lang="en-US">
                <a:latin typeface="Segoe UI"/>
                <a:cs typeface="Segoe UI"/>
              </a:rPr>
              <a:t>Terahertz Communication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05C45D1-F38D-31C2-EF7E-85794171496A}"/>
              </a:ext>
            </a:extLst>
          </p:cNvPr>
          <p:cNvSpPr txBox="1"/>
          <p:nvPr/>
        </p:nvSpPr>
        <p:spPr>
          <a:xfrm>
            <a:off x="7413" y="1329312"/>
            <a:ext cx="61132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Avenir Next LT Pro"/>
              </a:rPr>
              <a:t>On-Chip Communication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C621766-93FB-0B33-11D9-0308E4603CD7}"/>
              </a:ext>
            </a:extLst>
          </p:cNvPr>
          <p:cNvSpPr txBox="1"/>
          <p:nvPr/>
        </p:nvSpPr>
        <p:spPr>
          <a:xfrm>
            <a:off x="6186684" y="1332745"/>
            <a:ext cx="6001470" cy="4692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Avenir Next LT Pro"/>
              </a:rPr>
              <a:t>Free Space Communication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2DE2CA8-90EB-6A58-541C-2287F728984C}"/>
              </a:ext>
            </a:extLst>
          </p:cNvPr>
          <p:cNvCxnSpPr/>
          <p:nvPr/>
        </p:nvCxnSpPr>
        <p:spPr>
          <a:xfrm>
            <a:off x="6140932" y="1147576"/>
            <a:ext cx="2503" cy="5704105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335F91FF-C1CD-5AE4-1583-8296251CE771}"/>
              </a:ext>
            </a:extLst>
          </p:cNvPr>
          <p:cNvSpPr txBox="1"/>
          <p:nvPr/>
        </p:nvSpPr>
        <p:spPr>
          <a:xfrm>
            <a:off x="269060" y="2005440"/>
            <a:ext cx="5582849" cy="11587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600">
                <a:latin typeface="Avenir Next LT Pro"/>
              </a:rPr>
              <a:t>Integrated Photonic Circuitry - Valley Photonic Crystals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600">
                <a:latin typeface="Avenir Next LT Pro"/>
              </a:rPr>
              <a:t>Compatible with free space Terahertz technologies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endParaRPr lang="en-US" sz="1600">
              <a:latin typeface="Avenir Next LT Pro"/>
            </a:endParaRPr>
          </a:p>
        </p:txBody>
      </p:sp>
      <p:pic>
        <p:nvPicPr>
          <p:cNvPr id="100" name="Picture 99" descr="A diagram of a splitter&#10;&#10;Description automatically generated">
            <a:extLst>
              <a:ext uri="{FF2B5EF4-FFF2-40B4-BE49-F238E27FC236}">
                <a16:creationId xmlns:a16="http://schemas.microsoft.com/office/drawing/2014/main" id="{B963680A-608A-950D-B0B1-153139B4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91" y="3895947"/>
            <a:ext cx="4935838" cy="2314851"/>
          </a:xfrm>
          <a:prstGeom prst="rect">
            <a:avLst/>
          </a:prstGeom>
        </p:spPr>
      </p:pic>
      <p:pic>
        <p:nvPicPr>
          <p:cNvPr id="101" name="Picture 100" descr="A diagram of a satellite and satellite&#10;&#10;Description automatically generated">
            <a:extLst>
              <a:ext uri="{FF2B5EF4-FFF2-40B4-BE49-F238E27FC236}">
                <a16:creationId xmlns:a16="http://schemas.microsoft.com/office/drawing/2014/main" id="{E5A7D207-821F-9C1F-1B70-82D2C4DCF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293" y="2963102"/>
            <a:ext cx="3554401" cy="346964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CD47F60-C683-2D3E-D9EE-DCE13D692434}"/>
              </a:ext>
            </a:extLst>
          </p:cNvPr>
          <p:cNvSpPr txBox="1"/>
          <p:nvPr/>
        </p:nvSpPr>
        <p:spPr>
          <a:xfrm>
            <a:off x="6111102" y="6543589"/>
            <a:ext cx="60863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 err="1">
                <a:latin typeface="Avenir Next LT Pro"/>
              </a:rPr>
              <a:t>Garlinska</a:t>
            </a:r>
            <a:r>
              <a:rPr lang="en-US" sz="1400" i="1">
                <a:latin typeface="Avenir Next LT Pro"/>
              </a:rPr>
              <a:t> M, et al. Future Internet. 2020; 12(11):179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164291A-2B29-3D71-7821-B5382381135E}"/>
              </a:ext>
            </a:extLst>
          </p:cNvPr>
          <p:cNvSpPr txBox="1"/>
          <p:nvPr/>
        </p:nvSpPr>
        <p:spPr>
          <a:xfrm>
            <a:off x="1373" y="6536725"/>
            <a:ext cx="60932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>
                <a:latin typeface="Avenir Next LT Pro"/>
              </a:rPr>
              <a:t>Abhishek Kumar, et al. J. Appl. Phys. 14 October 2022; 132 (14): 140901.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FCCBC86-506E-88B1-74BD-3335620F3654}"/>
              </a:ext>
            </a:extLst>
          </p:cNvPr>
          <p:cNvSpPr txBox="1"/>
          <p:nvPr/>
        </p:nvSpPr>
        <p:spPr>
          <a:xfrm>
            <a:off x="6365059" y="2005439"/>
            <a:ext cx="5582849" cy="15281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600">
                <a:latin typeface="Avenir Next LT Pro"/>
              </a:rPr>
              <a:t>On going technological development – in tune with Photonic Technologies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endParaRPr lang="en-US" sz="1600">
              <a:latin typeface="Avenir Next LT Pro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endParaRPr lang="en-US" sz="1600">
              <a:latin typeface="Avenir Next LT Pro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B6C5BE5-322E-5D4F-9128-1D8E7AFD8289}"/>
              </a:ext>
            </a:extLst>
          </p:cNvPr>
          <p:cNvSpPr/>
          <p:nvPr/>
        </p:nvSpPr>
        <p:spPr>
          <a:xfrm>
            <a:off x="195648" y="1166063"/>
            <a:ext cx="5735594" cy="52594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11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8411-8C79-AF7E-97E9-89128281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5" y="-6333"/>
            <a:ext cx="6069983" cy="1055019"/>
          </a:xfrm>
        </p:spPr>
        <p:txBody>
          <a:bodyPr>
            <a:normAutofit/>
          </a:bodyPr>
          <a:lstStyle/>
          <a:p>
            <a:pPr algn="ctr"/>
            <a:r>
              <a:rPr lang="en-US" sz="4000" noProof="1">
                <a:latin typeface="Avenir Next LT Pro"/>
                <a:cs typeface="Segoe UI"/>
              </a:rPr>
              <a:t>Valleytronics</a:t>
            </a:r>
            <a:endParaRPr lang="en-US"/>
          </a:p>
        </p:txBody>
      </p:sp>
      <p:pic>
        <p:nvPicPr>
          <p:cNvPr id="4" name="Picture 3" descr="A collage of different colored objects&#10;&#10;Description automatically generated">
            <a:extLst>
              <a:ext uri="{FF2B5EF4-FFF2-40B4-BE49-F238E27FC236}">
                <a16:creationId xmlns:a16="http://schemas.microsoft.com/office/drawing/2014/main" id="{39122B16-68F2-FB9B-86E6-9D16D660C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27" y="1062544"/>
            <a:ext cx="4552439" cy="3665220"/>
          </a:xfrm>
          <a:prstGeom prst="rect">
            <a:avLst/>
          </a:prstGeom>
        </p:spPr>
      </p:pic>
      <p:pic>
        <p:nvPicPr>
          <p:cNvPr id="5" name="Picture 4" descr="Diagram of a wavevector diagram&#10;&#10;Description automatically generated">
            <a:extLst>
              <a:ext uri="{FF2B5EF4-FFF2-40B4-BE49-F238E27FC236}">
                <a16:creationId xmlns:a16="http://schemas.microsoft.com/office/drawing/2014/main" id="{CC917E16-BE03-A009-46E3-5F3E55FAE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085" y="4744737"/>
            <a:ext cx="1743075" cy="1703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24B79E-C4BF-EDD4-C8A0-07417DDA0E27}"/>
              </a:ext>
            </a:extLst>
          </p:cNvPr>
          <p:cNvSpPr txBox="1"/>
          <p:nvPr/>
        </p:nvSpPr>
        <p:spPr>
          <a:xfrm>
            <a:off x="7799860" y="6447481"/>
            <a:ext cx="315509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Avenir Next LT Pro"/>
              </a:rPr>
              <a:t>Y. Yang, et al. Nat. Photon. 2020, 14, 446.</a:t>
            </a:r>
            <a:endParaRPr lang="en-US">
              <a:latin typeface="Avenir Next LT Pr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CC28C6-92CF-2DBE-2B5A-15BDD47031E3}"/>
              </a:ext>
            </a:extLst>
          </p:cNvPr>
          <p:cNvSpPr txBox="1"/>
          <p:nvPr/>
        </p:nvSpPr>
        <p:spPr>
          <a:xfrm>
            <a:off x="186450" y="6577502"/>
            <a:ext cx="524949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latin typeface="Avenir Next LT Pro"/>
              </a:rPr>
              <a:t>Haoran Xue, et al. Advanced Photonics Research, 2(8): 2100013, 2021. </a:t>
            </a:r>
          </a:p>
        </p:txBody>
      </p:sp>
      <p:pic>
        <p:nvPicPr>
          <p:cNvPr id="11" name="Picture 10" descr="A collage of different shapes and colors&#10;&#10;Description automatically generated">
            <a:extLst>
              <a:ext uri="{FF2B5EF4-FFF2-40B4-BE49-F238E27FC236}">
                <a16:creationId xmlns:a16="http://schemas.microsoft.com/office/drawing/2014/main" id="{737839A2-253D-792B-F378-621CD125B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792" y="1059180"/>
            <a:ext cx="5081016" cy="50596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8C8407-D1DF-68BB-D071-8B91B89650D7}"/>
              </a:ext>
            </a:extLst>
          </p:cNvPr>
          <p:cNvCxnSpPr/>
          <p:nvPr/>
        </p:nvCxnSpPr>
        <p:spPr>
          <a:xfrm flipH="1">
            <a:off x="6137138" y="-9594"/>
            <a:ext cx="2471" cy="6870218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467EF08-53F7-A692-425A-EC45FC12E6C4}"/>
              </a:ext>
            </a:extLst>
          </p:cNvPr>
          <p:cNvSpPr txBox="1">
            <a:spLocks/>
          </p:cNvSpPr>
          <p:nvPr/>
        </p:nvSpPr>
        <p:spPr>
          <a:xfrm>
            <a:off x="6119065" y="1287"/>
            <a:ext cx="6069983" cy="1055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noProof="1">
                <a:latin typeface="Avenir Next LT Pro"/>
                <a:cs typeface="Segoe UI"/>
              </a:rPr>
              <a:t>Valley Photonic Crystal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75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8411-8C79-AF7E-97E9-89128281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36" y="-131"/>
            <a:ext cx="10515600" cy="1325563"/>
          </a:xfrm>
        </p:spPr>
        <p:txBody>
          <a:bodyPr/>
          <a:lstStyle/>
          <a:p>
            <a:r>
              <a:rPr lang="en-US">
                <a:latin typeface="Segoe UI"/>
                <a:cs typeface="Segoe UI"/>
              </a:rPr>
              <a:t>Applications of VPCs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0420E-268B-A4A1-4311-9F77342F0CC7}"/>
              </a:ext>
            </a:extLst>
          </p:cNvPr>
          <p:cNvSpPr txBox="1"/>
          <p:nvPr/>
        </p:nvSpPr>
        <p:spPr>
          <a:xfrm>
            <a:off x="1967" y="6424041"/>
            <a:ext cx="12180458" cy="6151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b="1">
                <a:latin typeface="Avenir Next LT Pro"/>
              </a:rPr>
              <a:t>Experimental observation of robust topological valley kink states along a twisted domain wall in a </a:t>
            </a:r>
            <a:r>
              <a:rPr lang="en-US" sz="1200" b="1" err="1">
                <a:latin typeface="Avenir Next LT Pro"/>
              </a:rPr>
              <a:t>Thz</a:t>
            </a:r>
            <a:r>
              <a:rPr lang="en-US" sz="1200" b="1">
                <a:latin typeface="Avenir Next LT Pro"/>
              </a:rPr>
              <a:t> photonic chip. </a:t>
            </a:r>
            <a:r>
              <a:rPr lang="en-US" sz="1200">
                <a:latin typeface="Avenir Next LT Pro"/>
              </a:rPr>
              <a:t> </a:t>
            </a:r>
            <a:r>
              <a:rPr lang="en-US" sz="1200" i="1">
                <a:latin typeface="Avenir Next LT Pro"/>
              </a:rPr>
              <a:t>Y. Yang, et al. Nat. Photon. 2020, 14, 446.</a:t>
            </a:r>
            <a:endParaRPr lang="en-US"/>
          </a:p>
          <a:p>
            <a:pPr>
              <a:lnSpc>
                <a:spcPct val="150000"/>
              </a:lnSpc>
            </a:pPr>
            <a:endParaRPr lang="en-US" sz="1200">
              <a:latin typeface="Avenir Next LT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0B55D8-A650-0106-7548-F5C705EA528B}"/>
              </a:ext>
            </a:extLst>
          </p:cNvPr>
          <p:cNvGrpSpPr>
            <a:grpSpLocks noUngrp="1" noChangeAspect="1"/>
          </p:cNvGrpSpPr>
          <p:nvPr/>
        </p:nvGrpSpPr>
        <p:grpSpPr>
          <a:xfrm>
            <a:off x="211112" y="3150264"/>
            <a:ext cx="11801034" cy="3276301"/>
            <a:chOff x="255871" y="3425339"/>
            <a:chExt cx="10475085" cy="2913081"/>
          </a:xfrm>
        </p:grpSpPr>
        <p:pic>
          <p:nvPicPr>
            <p:cNvPr id="5" name="Picture 4" descr="A black and white triangle pattern&#10;&#10;Description automatically generated">
              <a:extLst>
                <a:ext uri="{FF2B5EF4-FFF2-40B4-BE49-F238E27FC236}">
                  <a16:creationId xmlns:a16="http://schemas.microsoft.com/office/drawing/2014/main" id="{B2FEAEB9-9FB4-9191-8662-B4544F299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419" y="4337049"/>
              <a:ext cx="2543660" cy="1997302"/>
            </a:xfrm>
            <a:prstGeom prst="rect">
              <a:avLst/>
            </a:prstGeom>
          </p:spPr>
        </p:pic>
        <p:pic>
          <p:nvPicPr>
            <p:cNvPr id="10" name="Picture 9" descr="A diagram of a triangle and a triangle&#10;&#10;Description automatically generated">
              <a:extLst>
                <a:ext uri="{FF2B5EF4-FFF2-40B4-BE49-F238E27FC236}">
                  <a16:creationId xmlns:a16="http://schemas.microsoft.com/office/drawing/2014/main" id="{560542D3-8CED-64B6-CCB6-61CD92D9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871" y="3425339"/>
              <a:ext cx="2544197" cy="910652"/>
            </a:xfrm>
            <a:prstGeom prst="rect">
              <a:avLst/>
            </a:prstGeom>
          </p:spPr>
        </p:pic>
        <p:pic>
          <p:nvPicPr>
            <p:cNvPr id="11" name="Picture 10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80CB5915-90C4-8639-8C41-39D31CCB5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7566" y="3426914"/>
              <a:ext cx="3973390" cy="29026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4303752-0B36-9282-BDAA-59AEA2CA2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0893" y="3431098"/>
              <a:ext cx="3953888" cy="2907322"/>
            </a:xfrm>
            <a:prstGeom prst="rect">
              <a:avLst/>
            </a:prstGeom>
          </p:spPr>
        </p:pic>
      </p:grp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DC1AC4A-277E-8875-4865-ECB20FB13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647601"/>
              </p:ext>
            </p:extLst>
          </p:nvPr>
        </p:nvGraphicFramePr>
        <p:xfrm>
          <a:off x="24709" y="661278"/>
          <a:ext cx="12177233" cy="2647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49224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8411-8C79-AF7E-97E9-89128281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763" y="1287"/>
            <a:ext cx="10515600" cy="1325563"/>
          </a:xfrm>
        </p:spPr>
        <p:txBody>
          <a:bodyPr/>
          <a:lstStyle/>
          <a:p>
            <a:r>
              <a:rPr lang="en-US">
                <a:latin typeface="Segoe UI"/>
                <a:cs typeface="Segoe UI"/>
              </a:rPr>
              <a:t>Plane Wave Expansion (PWE) Method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57E4-ADCB-82F8-4C60-FC0416B1B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10" y="1044716"/>
            <a:ext cx="11390622" cy="49940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500">
                <a:latin typeface="Avenir Next LT Pro"/>
                <a:ea typeface="+mn-lt"/>
                <a:cs typeface="+mn-lt"/>
              </a:rPr>
              <a:t>Utilizes periodicity to expand dielectric function and electromagnetic fields as Fourier series using reciprocal lattice vectors.</a:t>
            </a:r>
            <a:endParaRPr lang="en-US" sz="1500">
              <a:latin typeface="Avenir Next LT Pro"/>
            </a:endParaRPr>
          </a:p>
          <a:p>
            <a:pPr>
              <a:lnSpc>
                <a:spcPct val="150000"/>
              </a:lnSpc>
            </a:pPr>
            <a:endParaRPr lang="en-US" sz="1500">
              <a:latin typeface="Avenir Next LT Pro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9E6D5EF-B9AA-EF38-A6F3-111309176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498" y="3425287"/>
            <a:ext cx="10285953" cy="31413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F3710B-04E0-A7A8-DE41-8B9B1DF960EC}"/>
              </a:ext>
            </a:extLst>
          </p:cNvPr>
          <p:cNvSpPr txBox="1"/>
          <p:nvPr/>
        </p:nvSpPr>
        <p:spPr>
          <a:xfrm>
            <a:off x="458218" y="1770693"/>
            <a:ext cx="9947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TE Mode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EF57F3F-5B1C-F2BA-ECBE-5726B7363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2919" y="1713874"/>
            <a:ext cx="8848810" cy="76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27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8411-8C79-AF7E-97E9-89128281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56" y="1287"/>
            <a:ext cx="11869566" cy="1312968"/>
          </a:xfrm>
        </p:spPr>
        <p:txBody>
          <a:bodyPr>
            <a:normAutofit/>
          </a:bodyPr>
          <a:lstStyle/>
          <a:p>
            <a:r>
              <a:rPr lang="en-US" sz="4000">
                <a:latin typeface="Segoe UI"/>
                <a:cs typeface="Segoe UI"/>
              </a:rPr>
              <a:t>Convergence Testing with Number of Plane Waves</a:t>
            </a:r>
          </a:p>
        </p:txBody>
      </p:sp>
      <p:pic>
        <p:nvPicPr>
          <p:cNvPr id="17" name="Picture 16" descr="A diagram of a band structure&#10;&#10;Description automatically generated">
            <a:extLst>
              <a:ext uri="{FF2B5EF4-FFF2-40B4-BE49-F238E27FC236}">
                <a16:creationId xmlns:a16="http://schemas.microsoft.com/office/drawing/2014/main" id="{5B751AE7-B1D1-DC2F-6233-1DFD3DCBD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23" y="1067850"/>
            <a:ext cx="11262526" cy="3733162"/>
          </a:xfrm>
          <a:prstGeom prst="rect">
            <a:avLst/>
          </a:prstGeom>
        </p:spPr>
      </p:pic>
      <p:pic>
        <p:nvPicPr>
          <p:cNvPr id="18" name="Picture 17" descr="A graph of a number of planes&#10;&#10;Description automatically generated">
            <a:extLst>
              <a:ext uri="{FF2B5EF4-FFF2-40B4-BE49-F238E27FC236}">
                <a16:creationId xmlns:a16="http://schemas.microsoft.com/office/drawing/2014/main" id="{2F76317A-577F-AB0B-79D0-76F88C5DE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351" y="4685043"/>
            <a:ext cx="2748225" cy="2063263"/>
          </a:xfrm>
          <a:prstGeom prst="rect">
            <a:avLst/>
          </a:prstGeom>
        </p:spPr>
      </p:pic>
      <p:pic>
        <p:nvPicPr>
          <p:cNvPr id="19" name="Picture 18" descr="A graph with a line and a number of plane waves&#10;&#10;Description automatically generated">
            <a:extLst>
              <a:ext uri="{FF2B5EF4-FFF2-40B4-BE49-F238E27FC236}">
                <a16:creationId xmlns:a16="http://schemas.microsoft.com/office/drawing/2014/main" id="{585BA452-7F75-D05B-D5E6-6B2BFFB57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809" y="4682950"/>
            <a:ext cx="2756598" cy="206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89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8411-8C79-AF7E-97E9-89128281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92" y="302737"/>
            <a:ext cx="11869566" cy="1312968"/>
          </a:xfrm>
        </p:spPr>
        <p:txBody>
          <a:bodyPr>
            <a:normAutofit/>
          </a:bodyPr>
          <a:lstStyle/>
          <a:p>
            <a:r>
              <a:rPr lang="en-US">
                <a:latin typeface="Segoe UI"/>
                <a:cs typeface="Segoe UI"/>
              </a:rPr>
              <a:t>Convergence of Valley Chern Number with Area of Integration</a:t>
            </a:r>
          </a:p>
        </p:txBody>
      </p:sp>
      <p:pic>
        <p:nvPicPr>
          <p:cNvPr id="5" name="Picture 4" descr="A graph with a red line&#10;&#10;Description automatically generated">
            <a:extLst>
              <a:ext uri="{FF2B5EF4-FFF2-40B4-BE49-F238E27FC236}">
                <a16:creationId xmlns:a16="http://schemas.microsoft.com/office/drawing/2014/main" id="{35F3E718-0427-F06E-D0B2-9DBF036EE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52" y="1908298"/>
            <a:ext cx="548640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14FE7-D770-3D1A-2485-1944AAA8B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97" y="1909867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99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1197</TotalTime>
  <Words>597</Words>
  <Application>Microsoft Office PowerPoint</Application>
  <PresentationFormat>Widescreen</PresentationFormat>
  <Paragraphs>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Aptos Display</vt:lpstr>
      <vt:lpstr>Arial</vt:lpstr>
      <vt:lpstr>Avenir Next LT Pro</vt:lpstr>
      <vt:lpstr>Segoe UI</vt:lpstr>
      <vt:lpstr>Wingdings</vt:lpstr>
      <vt:lpstr>office theme</vt:lpstr>
      <vt:lpstr>PowerPoint Presentation</vt:lpstr>
      <vt:lpstr>Motivation for 6G Communication</vt:lpstr>
      <vt:lpstr>Why Terahertz for 6G Communication?</vt:lpstr>
      <vt:lpstr>Terahertz Communication</vt:lpstr>
      <vt:lpstr>Valleytronics</vt:lpstr>
      <vt:lpstr>Applications of VPCs</vt:lpstr>
      <vt:lpstr>Plane Wave Expansion (PWE) Method</vt:lpstr>
      <vt:lpstr>Convergence Testing with Number of Plane Waves</vt:lpstr>
      <vt:lpstr>Convergence of Valley Chern Number with Area of Integration</vt:lpstr>
      <vt:lpstr>Convergence of Valley Chern Number with Discretization of Brillouin Zone</vt:lpstr>
      <vt:lpstr>Optimization Methodology</vt:lpstr>
      <vt:lpstr>Figure of Merit for Optimization</vt:lpstr>
      <vt:lpstr>Optimization Parameters</vt:lpstr>
      <vt:lpstr>Optimization Results for Relative Band Gap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Arjunn Pradeep</cp:lastModifiedBy>
  <cp:revision>251</cp:revision>
  <dcterms:created xsi:type="dcterms:W3CDTF">2013-07-15T20:26:40Z</dcterms:created>
  <dcterms:modified xsi:type="dcterms:W3CDTF">2024-11-25T18:27:15Z</dcterms:modified>
</cp:coreProperties>
</file>